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7"/>
  </p:notesMasterIdLst>
  <p:handoutMasterIdLst>
    <p:handoutMasterId r:id="rId18"/>
  </p:handoutMasterIdLst>
  <p:sldIdLst>
    <p:sldId id="258" r:id="rId2"/>
    <p:sldId id="260" r:id="rId3"/>
    <p:sldId id="261" r:id="rId4"/>
    <p:sldId id="262" r:id="rId5"/>
    <p:sldId id="270" r:id="rId6"/>
    <p:sldId id="265" r:id="rId7"/>
    <p:sldId id="271" r:id="rId8"/>
    <p:sldId id="272" r:id="rId9"/>
    <p:sldId id="273" r:id="rId10"/>
    <p:sldId id="274" r:id="rId11"/>
    <p:sldId id="275" r:id="rId12"/>
    <p:sldId id="276" r:id="rId13"/>
    <p:sldId id="277" r:id="rId14"/>
    <p:sldId id="278"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4660"/>
  </p:normalViewPr>
  <p:slideViewPr>
    <p:cSldViewPr snapToGrid="0">
      <p:cViewPr varScale="1">
        <p:scale>
          <a:sx n="110" d="100"/>
          <a:sy n="110" d="100"/>
        </p:scale>
        <p:origin x="576" y="78"/>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es-ES"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es-ES" sz="1200"/>
            </a:lvl1pPr>
          </a:lstStyle>
          <a:p>
            <a:fld id="{CEEBDA6D-DC69-4DCE-BAF7-6763517D3376}" type="datetimeFigureOut">
              <a:rPr lang="es-ES"/>
              <a:t>25/04/2019</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es-ES"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es-ES" sz="1200"/>
            </a:lvl1pPr>
          </a:lstStyle>
          <a:p>
            <a:fld id="{B2977E94-A6AB-4E02-8E43-E89F9CF4757F}" type="slidenum">
              <a:rPr lang="es-ES"/>
              <a:t>‹Nº›</a:t>
            </a:fld>
            <a:endParaRPr lang="es-ES"/>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es-ES"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es-ES" sz="1200"/>
            </a:lvl1pPr>
          </a:lstStyle>
          <a:p>
            <a:fld id="{237F6C43-988E-4257-9A1C-C162EF036D58}" type="datetimeFigureOut">
              <a:t>25/04/2019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es-ES"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es-ES" sz="1200"/>
            </a:lvl1pPr>
          </a:lstStyle>
          <a:p>
            <a:fld id="{DED491D0-8E1B-49C7-849B-A28568D94497}" type="slidenum">
              <a:t>‹Nº›</a:t>
            </a:fld>
            <a:endParaRPr lang="es-ES"/>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DED491D0-8E1B-49C7-849B-A28568D94497}" type="slidenum">
              <a:rPr lang="es-MX" smtClean="0"/>
              <a:t>15</a:t>
            </a:fld>
            <a:endParaRPr lang="es-MX"/>
          </a:p>
        </p:txBody>
      </p:sp>
    </p:spTree>
    <p:extLst>
      <p:ext uri="{BB962C8B-B14F-4D97-AF65-F5344CB8AC3E}">
        <p14:creationId xmlns:p14="http://schemas.microsoft.com/office/powerpoint/2010/main" val="2328688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ctrTitle"/>
          </p:nvPr>
        </p:nvSpPr>
        <p:spPr bwMode="black">
          <a:xfrm>
            <a:off x="3175199" y="1943842"/>
            <a:ext cx="8500062" cy="2387600"/>
          </a:xfrm>
        </p:spPr>
        <p:txBody>
          <a:bodyPr anchor="b"/>
          <a:lstStyle>
            <a:lvl1pPr algn="l" latinLnBrk="0">
              <a:lnSpc>
                <a:spcPct val="90000"/>
              </a:lnSpc>
              <a:defRPr lang="es-ES" sz="6000" b="1">
                <a:solidFill>
                  <a:schemeClr val="tx1"/>
                </a:solidFill>
              </a:defRPr>
            </a:lvl1pPr>
          </a:lstStyle>
          <a:p>
            <a:r>
              <a:rPr lang="es-ES"/>
              <a:t>Haga clic para modificar el estilo de título del patrón</a:t>
            </a:r>
          </a:p>
        </p:txBody>
      </p:sp>
      <p:sp>
        <p:nvSpPr>
          <p:cNvPr id="3" name="Subtítulo 2"/>
          <p:cNvSpPr>
            <a:spLocks noGrp="1"/>
          </p:cNvSpPr>
          <p:nvPr>
            <p:ph type="subTitle" idx="1"/>
          </p:nvPr>
        </p:nvSpPr>
        <p:spPr>
          <a:xfrm>
            <a:off x="3175199" y="4538659"/>
            <a:ext cx="8500062" cy="865321"/>
          </a:xfrm>
        </p:spPr>
        <p:txBody>
          <a:bodyPr/>
          <a:lstStyle>
            <a:lvl1pPr marL="0" indent="0" algn="l" latinLnBrk="0">
              <a:spcBef>
                <a:spcPts val="0"/>
              </a:spcBef>
              <a:buNone/>
              <a:defRPr lang="es-ES" sz="2400"/>
            </a:lvl1pPr>
            <a:lvl2pPr marL="457200" indent="0" algn="ctr" latinLnBrk="0">
              <a:buNone/>
              <a:defRPr lang="es-ES" sz="2000"/>
            </a:lvl2pPr>
            <a:lvl3pPr marL="914400" indent="0" algn="ctr" latinLnBrk="0">
              <a:buNone/>
              <a:defRPr lang="es-ES" sz="1800"/>
            </a:lvl3pPr>
            <a:lvl4pPr marL="1371600" indent="0" algn="ctr" latinLnBrk="0">
              <a:buNone/>
              <a:defRPr lang="es-ES" sz="1600"/>
            </a:lvl4pPr>
            <a:lvl5pPr marL="1828800" indent="0" algn="ctr" latinLnBrk="0">
              <a:buNone/>
              <a:defRPr lang="es-ES" sz="1600"/>
            </a:lvl5pPr>
            <a:lvl6pPr marL="2286000" indent="0" algn="ctr" latinLnBrk="0">
              <a:buNone/>
              <a:defRPr lang="es-ES" sz="1600"/>
            </a:lvl6pPr>
            <a:lvl7pPr marL="2743200" indent="0" algn="ctr" latinLnBrk="0">
              <a:buNone/>
              <a:defRPr lang="es-ES" sz="1600"/>
            </a:lvl7pPr>
            <a:lvl8pPr marL="3200400" indent="0" algn="ctr" latinLnBrk="0">
              <a:buNone/>
              <a:defRPr lang="es-ES" sz="1600"/>
            </a:lvl8pPr>
            <a:lvl9pPr marL="3657600" indent="0" algn="ctr" latinLnBrk="0">
              <a:buNone/>
              <a:defRPr lang="es-ES" sz="1600"/>
            </a:lvl9pPr>
          </a:lstStyle>
          <a:p>
            <a:r>
              <a:rPr lang="es-ES"/>
              <a:t>Haga clic para modificar el estilo de subtítulo del patrón</a:t>
            </a:r>
          </a:p>
        </p:txBody>
      </p:sp>
      <p:sp>
        <p:nvSpPr>
          <p:cNvPr id="11" name="Marcador de fecha 10"/>
          <p:cNvSpPr>
            <a:spLocks noGrp="1"/>
          </p:cNvSpPr>
          <p:nvPr>
            <p:ph type="dt" sz="half" idx="10"/>
          </p:nvPr>
        </p:nvSpPr>
        <p:spPr/>
        <p:txBody>
          <a:bodyPr/>
          <a:lstStyle/>
          <a:p>
            <a:fld id="{2CCFE9AC-F15C-4FA0-A6F1-298829FA691D}" type="datetimeFigureOut">
              <a:t>25/04/2019</a:t>
            </a:fld>
            <a:endParaRPr lang="es-ES"/>
          </a:p>
        </p:txBody>
      </p:sp>
      <p:sp>
        <p:nvSpPr>
          <p:cNvPr id="12" name="Marcador de pie de página 11"/>
          <p:cNvSpPr>
            <a:spLocks noGrp="1"/>
          </p:cNvSpPr>
          <p:nvPr>
            <p:ph type="ftr" sz="quarter" idx="11"/>
          </p:nvPr>
        </p:nvSpPr>
        <p:spPr/>
        <p:txBody>
          <a:bodyPr/>
          <a:lstStyle/>
          <a:p>
            <a:endParaRPr lang="es-ES"/>
          </a:p>
        </p:txBody>
      </p:sp>
      <p:sp>
        <p:nvSpPr>
          <p:cNvPr id="13" name="Marcador de número de diapositiva 12"/>
          <p:cNvSpPr>
            <a:spLocks noGrp="1"/>
          </p:cNvSpPr>
          <p:nvPr>
            <p:ph type="sldNum" sz="quarter" idx="12"/>
          </p:nvPr>
        </p:nvSpPr>
        <p:spPr/>
        <p:txBody>
          <a:bodyPr/>
          <a:lstStyle/>
          <a:p>
            <a:fld id="{BD266BE7-899D-4075-917F-DBDE33B6B692}" type="slidenum">
              <a:t>‹Nº›</a:t>
            </a:fld>
            <a:endParaRPr lang="es-E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2CCFE9AC-F15C-4FA0-A6F1-298829FA691D}" type="datetimeFigureOut">
              <a:t>25/04/2019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D266BE7-899D-4075-917F-DBDE33B6B692}" type="slidenum">
              <a:t>‹Nº›</a:t>
            </a:fld>
            <a:endParaRPr lang="es-ES"/>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3" name="Marcador de texto vertical 2"/>
          <p:cNvSpPr>
            <a:spLocks noGrp="1"/>
          </p:cNvSpPr>
          <p:nvPr>
            <p:ph type="body" orient="vert" idx="1"/>
          </p:nvPr>
        </p:nvSpPr>
        <p:spPr>
          <a:xfrm>
            <a:off x="378199" y="462249"/>
            <a:ext cx="9693088" cy="571471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a:xfrm>
            <a:off x="378199" y="6356350"/>
            <a:ext cx="1971947" cy="365125"/>
          </a:xfrm>
        </p:spPr>
        <p:txBody>
          <a:bodyPr/>
          <a:lstStyle/>
          <a:p>
            <a:fld id="{2CCFE9AC-F15C-4FA0-A6F1-298829FA691D}" type="datetimeFigureOut">
              <a:t>25/04/2019</a:t>
            </a:fld>
            <a:endParaRPr lang="es-ES"/>
          </a:p>
        </p:txBody>
      </p:sp>
      <p:sp>
        <p:nvSpPr>
          <p:cNvPr id="5" name="Marcador de pie de página 4"/>
          <p:cNvSpPr>
            <a:spLocks noGrp="1"/>
          </p:cNvSpPr>
          <p:nvPr>
            <p:ph type="ftr" sz="quarter" idx="11"/>
          </p:nvPr>
        </p:nvSpPr>
        <p:spPr>
          <a:xfrm>
            <a:off x="2382374" y="6356350"/>
            <a:ext cx="5687786" cy="365125"/>
          </a:xfrm>
        </p:spPr>
        <p:txBody>
          <a:bodyPr/>
          <a:lstStyle/>
          <a:p>
            <a:endParaRPr lang="es-ES"/>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10" name="Rectá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vertical 1"/>
          <p:cNvSpPr>
            <a:spLocks noGrp="1"/>
          </p:cNvSpPr>
          <p:nvPr>
            <p:ph type="title" orient="vert"/>
          </p:nvPr>
        </p:nvSpPr>
        <p:spPr>
          <a:xfrm>
            <a:off x="10266348" y="462249"/>
            <a:ext cx="1370886" cy="5714714"/>
          </a:xfrm>
        </p:spPr>
        <p:txBody>
          <a:bodyPr vert="eaVert"/>
          <a:lstStyle/>
          <a:p>
            <a:r>
              <a:rPr lang="es-ES"/>
              <a:t>Haga clic para modificar el estilo de título del patrón</a:t>
            </a:r>
          </a:p>
        </p:txBody>
      </p:sp>
      <p:sp>
        <p:nvSpPr>
          <p:cNvPr id="6" name="Marcador de número de diapositiva 5"/>
          <p:cNvSpPr>
            <a:spLocks noGrp="1"/>
          </p:cNvSpPr>
          <p:nvPr>
            <p:ph type="sldNum" sz="quarter" idx="12"/>
          </p:nvPr>
        </p:nvSpPr>
        <p:spPr>
          <a:xfrm>
            <a:off x="8102389" y="6356350"/>
            <a:ext cx="1968898" cy="365125"/>
          </a:xfrm>
        </p:spPr>
        <p:txBody>
          <a:bodyPr/>
          <a:lstStyle/>
          <a:p>
            <a:fld id="{BD266BE7-899D-4075-917F-DBDE33B6B692}" type="slidenum">
              <a:t>‹Nº›</a:t>
            </a:fld>
            <a:endParaRPr lang="es-ES"/>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2CCFE9AC-F15C-4FA0-A6F1-298829FA691D}" type="datetimeFigureOut">
              <a:t>25/04/2019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D266BE7-899D-4075-917F-DBDE33B6B692}" type="slidenum">
              <a:t>‹Nº›</a:t>
            </a:fld>
            <a:endParaRPr lang="es-ES"/>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bwMode="black">
          <a:xfrm>
            <a:off x="3838015" y="658346"/>
            <a:ext cx="6597464" cy="3664417"/>
          </a:xfrm>
        </p:spPr>
        <p:txBody>
          <a:bodyPr anchor="b">
            <a:normAutofit/>
          </a:bodyPr>
          <a:lstStyle>
            <a:lvl1pPr latinLnBrk="0">
              <a:lnSpc>
                <a:spcPct val="90000"/>
              </a:lnSpc>
              <a:defRPr lang="es-ES" sz="5000" b="1">
                <a:solidFill>
                  <a:schemeClr val="tx1"/>
                </a:solidFill>
              </a:defRPr>
            </a:lvl1pPr>
          </a:lstStyle>
          <a:p>
            <a:r>
              <a:rPr lang="es-ES"/>
              <a:t>Haga clic para modificar el estilo de título del patrón</a:t>
            </a:r>
          </a:p>
        </p:txBody>
      </p:sp>
      <p:sp>
        <p:nvSpPr>
          <p:cNvPr id="3" name="Marcador de texto 2"/>
          <p:cNvSpPr>
            <a:spLocks noGrp="1"/>
          </p:cNvSpPr>
          <p:nvPr>
            <p:ph type="body" idx="1"/>
          </p:nvPr>
        </p:nvSpPr>
        <p:spPr>
          <a:xfrm>
            <a:off x="3838014" y="4589463"/>
            <a:ext cx="6597465" cy="1500187"/>
          </a:xfrm>
        </p:spPr>
        <p:txBody>
          <a:bodyPr/>
          <a:lstStyle>
            <a:lvl1pPr marL="0" indent="0" latinLnBrk="0">
              <a:spcBef>
                <a:spcPts val="0"/>
              </a:spcBef>
              <a:buNone/>
              <a:defRPr lang="es-ES" sz="2400">
                <a:solidFill>
                  <a:schemeClr val="tx1"/>
                </a:solidFill>
              </a:defRPr>
            </a:lvl1pPr>
            <a:lvl2pPr marL="457200" indent="0" latinLnBrk="0">
              <a:buNone/>
              <a:defRPr lang="es-ES" sz="2000">
                <a:solidFill>
                  <a:schemeClr val="tx1">
                    <a:tint val="75000"/>
                  </a:schemeClr>
                </a:solidFill>
              </a:defRPr>
            </a:lvl2pPr>
            <a:lvl3pPr marL="914400" indent="0" latinLnBrk="0">
              <a:buNone/>
              <a:defRPr lang="es-ES" sz="1800">
                <a:solidFill>
                  <a:schemeClr val="tx1">
                    <a:tint val="75000"/>
                  </a:schemeClr>
                </a:solidFill>
              </a:defRPr>
            </a:lvl3pPr>
            <a:lvl4pPr marL="1371600" indent="0" latinLnBrk="0">
              <a:buNone/>
              <a:defRPr lang="es-ES" sz="1600">
                <a:solidFill>
                  <a:schemeClr val="tx1">
                    <a:tint val="75000"/>
                  </a:schemeClr>
                </a:solidFill>
              </a:defRPr>
            </a:lvl4pPr>
            <a:lvl5pPr marL="1828800" indent="0" latinLnBrk="0">
              <a:buNone/>
              <a:defRPr lang="es-ES" sz="1600">
                <a:solidFill>
                  <a:schemeClr val="tx1">
                    <a:tint val="75000"/>
                  </a:schemeClr>
                </a:solidFill>
              </a:defRPr>
            </a:lvl5pPr>
            <a:lvl6pPr marL="2286000" indent="0" latinLnBrk="0">
              <a:buNone/>
              <a:defRPr lang="es-ES" sz="1600">
                <a:solidFill>
                  <a:schemeClr val="tx1">
                    <a:tint val="75000"/>
                  </a:schemeClr>
                </a:solidFill>
              </a:defRPr>
            </a:lvl6pPr>
            <a:lvl7pPr marL="2743200" indent="0" latinLnBrk="0">
              <a:buNone/>
              <a:defRPr lang="es-ES" sz="1600">
                <a:solidFill>
                  <a:schemeClr val="tx1">
                    <a:tint val="75000"/>
                  </a:schemeClr>
                </a:solidFill>
              </a:defRPr>
            </a:lvl7pPr>
            <a:lvl8pPr marL="3200400" indent="0" latinLnBrk="0">
              <a:buNone/>
              <a:defRPr lang="es-ES" sz="1600">
                <a:solidFill>
                  <a:schemeClr val="tx1">
                    <a:tint val="75000"/>
                  </a:schemeClr>
                </a:solidFill>
              </a:defRPr>
            </a:lvl8pPr>
            <a:lvl9pPr marL="3657600" indent="0" latinLnBrk="0">
              <a:buNone/>
              <a:defRPr lang="es-ES" sz="1600">
                <a:solidFill>
                  <a:schemeClr val="tx1">
                    <a:tint val="75000"/>
                  </a:schemeClr>
                </a:solidFill>
              </a:defRPr>
            </a:lvl9pPr>
          </a:lstStyle>
          <a:p>
            <a:pPr lvl="0"/>
            <a:r>
              <a:rPr lang="es-ES"/>
              <a:t>Haga clic para modificar los estilos de texto del patrón</a:t>
            </a:r>
          </a:p>
        </p:txBody>
      </p:sp>
      <p:sp>
        <p:nvSpPr>
          <p:cNvPr id="4" name="Marcador de fecha 3"/>
          <p:cNvSpPr>
            <a:spLocks noGrp="1"/>
          </p:cNvSpPr>
          <p:nvPr>
            <p:ph type="dt" sz="half" idx="10"/>
          </p:nvPr>
        </p:nvSpPr>
        <p:spPr/>
        <p:txBody>
          <a:bodyPr/>
          <a:lstStyle/>
          <a:p>
            <a:fld id="{2CCFE9AC-F15C-4FA0-A6F1-298829FA691D}" type="datetimeFigureOut">
              <a:t>25/04/2019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D266BE7-899D-4075-917F-DBDE33B6B692}" type="slidenum">
              <a:t>‹Nº›</a:t>
            </a:fld>
            <a:endParaRPr lang="es-E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1280160" y="2194560"/>
            <a:ext cx="4489704" cy="398678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415368" y="2194560"/>
            <a:ext cx="4493424" cy="398678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2CCFE9AC-F15C-4FA0-A6F1-298829FA691D}" type="datetimeFigureOut">
              <a:t>25/04/2019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D266BE7-899D-4075-917F-DBDE33B6B692}" type="slidenum">
              <a:t>‹Nº›</a:t>
            </a:fld>
            <a:endParaRPr lang="es-ES"/>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2"/>
          <p:cNvSpPr>
            <a:spLocks noGrp="1"/>
          </p:cNvSpPr>
          <p:nvPr>
            <p:ph type="body" idx="1"/>
          </p:nvPr>
        </p:nvSpPr>
        <p:spPr>
          <a:xfrm>
            <a:off x="1280160" y="1828456"/>
            <a:ext cx="4489704" cy="83069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los estilos de texto del patrón</a:t>
            </a:r>
          </a:p>
        </p:txBody>
      </p:sp>
      <p:sp>
        <p:nvSpPr>
          <p:cNvPr id="4" name="Marcador de contenido 3"/>
          <p:cNvSpPr>
            <a:spLocks noGrp="1"/>
          </p:cNvSpPr>
          <p:nvPr>
            <p:ph sz="half" idx="2"/>
          </p:nvPr>
        </p:nvSpPr>
        <p:spPr>
          <a:xfrm>
            <a:off x="1280160" y="2743194"/>
            <a:ext cx="4489704" cy="343376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419088" y="1828456"/>
            <a:ext cx="4489704" cy="830695"/>
          </a:xfrm>
        </p:spPr>
        <p:txBody>
          <a:bodyPr anchor="b"/>
          <a:lstStyle>
            <a:lvl1pPr marL="0" indent="0" latinLnBrk="0">
              <a:buNone/>
              <a:defRPr lang="es-ES" sz="2400" b="1"/>
            </a:lvl1pPr>
            <a:lvl2pPr marL="457200" indent="0" latinLnBrk="0">
              <a:buNone/>
              <a:defRPr lang="es-ES" sz="2000" b="1"/>
            </a:lvl2pPr>
            <a:lvl3pPr marL="914400" indent="0" latinLnBrk="0">
              <a:buNone/>
              <a:defRPr lang="es-ES" sz="1800" b="1"/>
            </a:lvl3pPr>
            <a:lvl4pPr marL="1371600" indent="0" latinLnBrk="0">
              <a:buNone/>
              <a:defRPr lang="es-ES" sz="1600" b="1"/>
            </a:lvl4pPr>
            <a:lvl5pPr marL="1828800" indent="0" latinLnBrk="0">
              <a:buNone/>
              <a:defRPr lang="es-ES" sz="1600" b="1"/>
            </a:lvl5pPr>
            <a:lvl6pPr marL="2286000" indent="0" latinLnBrk="0">
              <a:buNone/>
              <a:defRPr lang="es-ES" sz="1600" b="1"/>
            </a:lvl6pPr>
            <a:lvl7pPr marL="2743200" indent="0" latinLnBrk="0">
              <a:buNone/>
              <a:defRPr lang="es-ES" sz="1600" b="1"/>
            </a:lvl7pPr>
            <a:lvl8pPr marL="3200400" indent="0" latinLnBrk="0">
              <a:buNone/>
              <a:defRPr lang="es-ES" sz="1600" b="1"/>
            </a:lvl8pPr>
            <a:lvl9pPr marL="3657600" indent="0" latinLnBrk="0">
              <a:buNone/>
              <a:defRPr lang="es-ES"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419088" y="2743194"/>
            <a:ext cx="4489704" cy="343376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2CCFE9AC-F15C-4FA0-A6F1-298829FA691D}" type="datetimeFigureOut">
              <a:t>25/04/2019</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D266BE7-899D-4075-917F-DBDE33B6B692}" type="slidenum">
              <a:t>‹Nº›</a:t>
            </a:fld>
            <a:endParaRPr lang="es-ES"/>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2CCFE9AC-F15C-4FA0-A6F1-298829FA691D}" type="datetimeFigureOut">
              <a:t>25/04/2019</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D266BE7-899D-4075-917F-DBDE33B6B692}" type="slidenum">
              <a:t>‹Nº›</a:t>
            </a:fld>
            <a:endParaRPr lang="es-ES"/>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CFE9AC-F15C-4FA0-A6F1-298829FA691D}" type="datetimeFigureOut">
              <a:t>25/04/2019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D266BE7-899D-4075-917F-DBDE33B6B692}" type="slidenum">
              <a:t>‹Nº›</a:t>
            </a:fld>
            <a:endParaRPr lang="es-ES"/>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normAutofit/>
          </a:bodyPr>
          <a:lstStyle>
            <a:lvl1pPr latinLnBrk="0">
              <a:defRPr lang="es-ES" sz="3000"/>
            </a:lvl1pPr>
          </a:lstStyle>
          <a:p>
            <a:r>
              <a:rPr lang="es-ES"/>
              <a:t>Haga clic para modificar el estilo de título del patrón</a:t>
            </a:r>
          </a:p>
        </p:txBody>
      </p:sp>
      <p:sp>
        <p:nvSpPr>
          <p:cNvPr id="3" name="Marcador de contenido 2"/>
          <p:cNvSpPr>
            <a:spLocks noGrp="1"/>
          </p:cNvSpPr>
          <p:nvPr>
            <p:ph idx="1"/>
          </p:nvPr>
        </p:nvSpPr>
        <p:spPr>
          <a:xfrm>
            <a:off x="5518896" y="2465294"/>
            <a:ext cx="5389895" cy="4392706"/>
          </a:xfrm>
        </p:spPr>
        <p:txBody>
          <a:bodyPr>
            <a:normAutofit/>
          </a:bodyPr>
          <a:lstStyle>
            <a:lvl1pPr latinLnBrk="0">
              <a:defRPr lang="es-ES" sz="2200"/>
            </a:lvl1pPr>
            <a:lvl2pPr latinLnBrk="0">
              <a:defRPr lang="es-ES" sz="2000"/>
            </a:lvl2pPr>
            <a:lvl3pPr latinLnBrk="0">
              <a:defRPr lang="es-ES" sz="1800"/>
            </a:lvl3pPr>
            <a:lvl4pPr latinLnBrk="0">
              <a:defRPr lang="es-ES" sz="1600"/>
            </a:lvl4pPr>
            <a:lvl5pPr latinLnBrk="0">
              <a:defRPr lang="es-ES" sz="1600"/>
            </a:lvl5pPr>
            <a:lvl6pPr latinLnBrk="0">
              <a:defRPr lang="es-ES" sz="1600"/>
            </a:lvl6pPr>
            <a:lvl7pPr latinLnBrk="0">
              <a:defRPr lang="es-ES" sz="1600"/>
            </a:lvl7pPr>
            <a:lvl8pPr latinLnBrk="0">
              <a:defRPr lang="es-ES" sz="1600"/>
            </a:lvl8pPr>
            <a:lvl9pPr latinLnBrk="0">
              <a:defRPr lang="es-ES"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1291818" y="2465294"/>
            <a:ext cx="3834874" cy="3711669"/>
          </a:xfrm>
        </p:spPr>
        <p:txBody>
          <a:bodyPr>
            <a:normAutofit/>
          </a:bodyPr>
          <a:lstStyle>
            <a:lvl1pPr marL="0" indent="0" latinLnBrk="0">
              <a:spcBef>
                <a:spcPts val="1500"/>
              </a:spcBef>
              <a:buNone/>
              <a:defRPr lang="es-ES" sz="22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los estilos de texto del patrón</a:t>
            </a:r>
          </a:p>
        </p:txBody>
      </p:sp>
      <p:sp>
        <p:nvSpPr>
          <p:cNvPr id="5" name="Marcador de fecha 4"/>
          <p:cNvSpPr>
            <a:spLocks noGrp="1"/>
          </p:cNvSpPr>
          <p:nvPr>
            <p:ph type="dt" sz="half" idx="10"/>
          </p:nvPr>
        </p:nvSpPr>
        <p:spPr/>
        <p:txBody>
          <a:bodyPr/>
          <a:lstStyle/>
          <a:p>
            <a:fld id="{2CCFE9AC-F15C-4FA0-A6F1-298829FA691D}" type="datetimeFigureOut">
              <a:t>25/04/2019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D266BE7-899D-4075-917F-DBDE33B6B692}" type="slidenum">
              <a:t>‹Nº›</a:t>
            </a:fld>
            <a:endParaRPr lang="es-ES"/>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normAutofit/>
          </a:bodyPr>
          <a:lstStyle>
            <a:lvl1pPr latinLnBrk="0">
              <a:defRPr lang="es-ES" sz="3000"/>
            </a:lvl1pPr>
          </a:lstStyle>
          <a:p>
            <a:r>
              <a:rPr lang="es-ES"/>
              <a:t>Haga clic para modificar el estilo de título del patrón</a:t>
            </a:r>
          </a:p>
        </p:txBody>
      </p:sp>
      <p:sp>
        <p:nvSpPr>
          <p:cNvPr id="3" name="Marcador de imagen 2"/>
          <p:cNvSpPr>
            <a:spLocks noGrp="1"/>
          </p:cNvSpPr>
          <p:nvPr>
            <p:ph type="pic" idx="1"/>
          </p:nvPr>
        </p:nvSpPr>
        <p:spPr>
          <a:xfrm>
            <a:off x="5518896" y="1828456"/>
            <a:ext cx="5389895" cy="5029544"/>
          </a:xfrm>
        </p:spPr>
        <p:txBody>
          <a:bodyPr tIns="1371600">
            <a:normAutofit/>
          </a:bodyPr>
          <a:lstStyle>
            <a:lvl1pPr marL="0" indent="0" algn="ctr" latinLnBrk="0">
              <a:buNone/>
              <a:defRPr lang="es-ES" sz="2000"/>
            </a:lvl1pPr>
            <a:lvl2pPr marL="457200" indent="0" latinLnBrk="0">
              <a:buNone/>
              <a:defRPr lang="es-ES" sz="2800"/>
            </a:lvl2pPr>
            <a:lvl3pPr marL="914400" indent="0" latinLnBrk="0">
              <a:buNone/>
              <a:defRPr lang="es-ES" sz="2400"/>
            </a:lvl3pPr>
            <a:lvl4pPr marL="1371600" indent="0" latinLnBrk="0">
              <a:buNone/>
              <a:defRPr lang="es-ES" sz="2000"/>
            </a:lvl4pPr>
            <a:lvl5pPr marL="1828800" indent="0" latinLnBrk="0">
              <a:buNone/>
              <a:defRPr lang="es-ES" sz="2000"/>
            </a:lvl5pPr>
            <a:lvl6pPr marL="2286000" indent="0" latinLnBrk="0">
              <a:buNone/>
              <a:defRPr lang="es-ES" sz="2000"/>
            </a:lvl6pPr>
            <a:lvl7pPr marL="2743200" indent="0" latinLnBrk="0">
              <a:buNone/>
              <a:defRPr lang="es-ES" sz="2000"/>
            </a:lvl7pPr>
            <a:lvl8pPr marL="3200400" indent="0" latinLnBrk="0">
              <a:buNone/>
              <a:defRPr lang="es-ES" sz="2000"/>
            </a:lvl8pPr>
            <a:lvl9pPr marL="3657600" indent="0" latinLnBrk="0">
              <a:buNone/>
              <a:defRPr lang="es-ES" sz="2000"/>
            </a:lvl9pPr>
          </a:lstStyle>
          <a:p>
            <a:endParaRPr lang="es-ES"/>
          </a:p>
        </p:txBody>
      </p:sp>
      <p:sp>
        <p:nvSpPr>
          <p:cNvPr id="4" name="Marcador de texto 3"/>
          <p:cNvSpPr>
            <a:spLocks noGrp="1"/>
          </p:cNvSpPr>
          <p:nvPr>
            <p:ph type="body" sz="half" idx="2"/>
          </p:nvPr>
        </p:nvSpPr>
        <p:spPr>
          <a:xfrm>
            <a:off x="1291819" y="2465293"/>
            <a:ext cx="3834874" cy="3711669"/>
          </a:xfrm>
        </p:spPr>
        <p:txBody>
          <a:bodyPr>
            <a:normAutofit/>
          </a:bodyPr>
          <a:lstStyle>
            <a:lvl1pPr marL="0" indent="0" latinLnBrk="0">
              <a:buNone/>
              <a:defRPr lang="es-ES" sz="2200"/>
            </a:lvl1pPr>
            <a:lvl2pPr marL="457200" indent="0" latinLnBrk="0">
              <a:buNone/>
              <a:defRPr lang="es-ES" sz="1400"/>
            </a:lvl2pPr>
            <a:lvl3pPr marL="914400" indent="0" latinLnBrk="0">
              <a:buNone/>
              <a:defRPr lang="es-ES" sz="1200"/>
            </a:lvl3pPr>
            <a:lvl4pPr marL="1371600" indent="0" latinLnBrk="0">
              <a:buNone/>
              <a:defRPr lang="es-ES" sz="1000"/>
            </a:lvl4pPr>
            <a:lvl5pPr marL="1828800" indent="0" latinLnBrk="0">
              <a:buNone/>
              <a:defRPr lang="es-ES" sz="1000"/>
            </a:lvl5pPr>
            <a:lvl6pPr marL="2286000" indent="0" latinLnBrk="0">
              <a:buNone/>
              <a:defRPr lang="es-ES" sz="1000"/>
            </a:lvl6pPr>
            <a:lvl7pPr marL="2743200" indent="0" latinLnBrk="0">
              <a:buNone/>
              <a:defRPr lang="es-ES" sz="1000"/>
            </a:lvl7pPr>
            <a:lvl8pPr marL="3200400" indent="0" latinLnBrk="0">
              <a:buNone/>
              <a:defRPr lang="es-ES" sz="1000"/>
            </a:lvl8pPr>
            <a:lvl9pPr marL="3657600" indent="0" latinLnBrk="0">
              <a:buNone/>
              <a:defRPr lang="es-ES" sz="1000"/>
            </a:lvl9pPr>
          </a:lstStyle>
          <a:p>
            <a:pPr lvl="0"/>
            <a:r>
              <a:rPr lang="es-ES"/>
              <a:t>Haga clic para modificar los estilos de texto del patrón</a:t>
            </a:r>
          </a:p>
        </p:txBody>
      </p:sp>
      <p:sp>
        <p:nvSpPr>
          <p:cNvPr id="5" name="Marcador de fecha 4"/>
          <p:cNvSpPr>
            <a:spLocks noGrp="1"/>
          </p:cNvSpPr>
          <p:nvPr>
            <p:ph type="dt" sz="half" idx="10"/>
          </p:nvPr>
        </p:nvSpPr>
        <p:spPr/>
        <p:txBody>
          <a:bodyPr/>
          <a:lstStyle/>
          <a:p>
            <a:fld id="{2CCFE9AC-F15C-4FA0-A6F1-298829FA691D}" type="datetimeFigureOut">
              <a:t>25/04/2019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D266BE7-899D-4075-917F-DBDE33B6B692}" type="slidenum">
              <a:t>‹Nº›</a:t>
            </a:fld>
            <a:endParaRPr lang="es-ES"/>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á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Marcador de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a:p>
            <a:pPr lvl="5"/>
            <a:r>
              <a:rPr lang="es-ES"/>
              <a:t>Sexto</a:t>
            </a:r>
          </a:p>
          <a:p>
            <a:pPr lvl="6"/>
            <a:r>
              <a:rPr lang="es-ES"/>
              <a:t>Séptimo</a:t>
            </a:r>
          </a:p>
          <a:p>
            <a:pPr lvl="7"/>
            <a:r>
              <a:rPr lang="es-ES"/>
              <a:t>Octavo</a:t>
            </a:r>
          </a:p>
          <a:p>
            <a:pPr lvl="8"/>
            <a:r>
              <a:rPr lang="es-ES"/>
              <a:t>Noveno</a:t>
            </a:r>
          </a:p>
        </p:txBody>
      </p:sp>
      <p:sp>
        <p:nvSpPr>
          <p:cNvPr id="4" name="Marcador de fech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latinLnBrk="0">
              <a:defRPr lang="es-ES" sz="1200">
                <a:solidFill>
                  <a:schemeClr val="tx1">
                    <a:tint val="75000"/>
                  </a:schemeClr>
                </a:solidFill>
              </a:defRPr>
            </a:lvl1pPr>
          </a:lstStyle>
          <a:p>
            <a:fld id="{2CCFE9AC-F15C-4FA0-A6F1-298829FA691D}" type="datetimeFigureOut">
              <a:t>25/04/2019</a:t>
            </a:fld>
            <a:endParaRPr lang="es-ES"/>
          </a:p>
        </p:txBody>
      </p:sp>
      <p:sp>
        <p:nvSpPr>
          <p:cNvPr id="5" name="Marcador de pie de pá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latinLnBrk="0">
              <a:defRPr lang="es-ES"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latinLnBrk="0">
              <a:defRPr lang="es-ES" sz="1200">
                <a:solidFill>
                  <a:schemeClr val="tx1">
                    <a:tint val="75000"/>
                  </a:schemeClr>
                </a:solidFill>
              </a:defRPr>
            </a:lvl1pPr>
          </a:lstStyle>
          <a:p>
            <a:fld id="{BD266BE7-899D-4075-917F-DBDE33B6B692}" type="slidenum">
              <a:t>‹Nº›</a:t>
            </a:fld>
            <a:endParaRPr lang="es-E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5000"/>
        </a:lnSpc>
        <a:spcBef>
          <a:spcPct val="0"/>
        </a:spcBef>
        <a:buNone/>
        <a:defRPr lang="es-ES"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lang="es-ES"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lang="es-ES"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lang="es-ES"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926081" y="2098764"/>
            <a:ext cx="9265919" cy="1753705"/>
          </a:xfrm>
        </p:spPr>
        <p:txBody>
          <a:bodyPr>
            <a:noAutofit/>
          </a:bodyPr>
          <a:lstStyle/>
          <a:p>
            <a:r>
              <a:rPr lang="en-US" sz="4000" dirty="0"/>
              <a:t>Processing and characterization of micro-nanostructured films of CdS and its application in photovoltaic </a:t>
            </a:r>
            <a:r>
              <a:rPr lang="en-US" sz="4000" dirty="0" smtClean="0"/>
              <a:t>devices</a:t>
            </a:r>
            <a:endParaRPr lang="es-ES" sz="4000" dirty="0"/>
          </a:p>
        </p:txBody>
      </p:sp>
      <p:sp>
        <p:nvSpPr>
          <p:cNvPr id="3" name="Subtítulo 2"/>
          <p:cNvSpPr>
            <a:spLocks noGrp="1"/>
          </p:cNvSpPr>
          <p:nvPr>
            <p:ph type="subTitle" idx="1"/>
          </p:nvPr>
        </p:nvSpPr>
        <p:spPr>
          <a:xfrm>
            <a:off x="3175199" y="4442865"/>
            <a:ext cx="8500062" cy="865321"/>
          </a:xfrm>
        </p:spPr>
        <p:txBody>
          <a:bodyPr/>
          <a:lstStyle/>
          <a:p>
            <a:r>
              <a:rPr lang="es-ES" dirty="0" smtClean="0"/>
              <a:t>Ricardo Navarro Jiménez</a:t>
            </a:r>
            <a:endParaRPr lang="es-E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Raman</a:t>
            </a:r>
            <a:endParaRPr lang="en-US" dirty="0"/>
          </a:p>
        </p:txBody>
      </p:sp>
      <p:sp>
        <p:nvSpPr>
          <p:cNvPr id="4" name="Marcador de contenido 3"/>
          <p:cNvSpPr>
            <a:spLocks noGrp="1"/>
          </p:cNvSpPr>
          <p:nvPr>
            <p:ph sz="half" idx="2"/>
          </p:nvPr>
        </p:nvSpPr>
        <p:spPr>
          <a:xfrm>
            <a:off x="2281646" y="2011680"/>
            <a:ext cx="7135149" cy="4476205"/>
          </a:xfrm>
        </p:spPr>
        <p:txBody>
          <a:bodyPr>
            <a:normAutofit/>
          </a:bodyPr>
          <a:lstStyle/>
          <a:p>
            <a:pPr algn="ctr"/>
            <a:r>
              <a:rPr lang="en-US" dirty="0"/>
              <a:t>See the </a:t>
            </a:r>
            <a:r>
              <a:rPr lang="en-US" dirty="0" smtClean="0"/>
              <a:t>crystallography of the sample.</a:t>
            </a:r>
          </a:p>
          <a:p>
            <a:endParaRPr lang="en-US" dirty="0"/>
          </a:p>
          <a:p>
            <a:endParaRPr lang="en-US" dirty="0" smtClean="0"/>
          </a:p>
          <a:p>
            <a:endParaRPr lang="en-US" dirty="0"/>
          </a:p>
          <a:p>
            <a:endParaRPr lang="en-US" dirty="0" smtClean="0"/>
          </a:p>
          <a:p>
            <a:endParaRPr lang="en-US" dirty="0"/>
          </a:p>
          <a:p>
            <a:pPr marL="0" indent="0">
              <a:buNone/>
            </a:pPr>
            <a:endParaRPr lang="en-US" dirty="0" smtClean="0"/>
          </a:p>
          <a:p>
            <a:pPr marL="0" indent="0" algn="ctr">
              <a:buNone/>
            </a:pPr>
            <a:r>
              <a:rPr lang="en-US" dirty="0" smtClean="0"/>
              <a:t>The peaks at 603 and 900 means that the sample has a good crystallography.</a:t>
            </a:r>
            <a:endParaRPr lang="en-US" dirty="0"/>
          </a:p>
        </p:txBody>
      </p:sp>
      <p:pic>
        <p:nvPicPr>
          <p:cNvPr id="8" name="Imagen 7"/>
          <p:cNvPicPr>
            <a:picLocks noChangeAspect="1"/>
          </p:cNvPicPr>
          <p:nvPr/>
        </p:nvPicPr>
        <p:blipFill>
          <a:blip r:embed="rId2"/>
          <a:stretch>
            <a:fillRect/>
          </a:stretch>
        </p:blipFill>
        <p:spPr>
          <a:xfrm>
            <a:off x="3915777" y="2621824"/>
            <a:ext cx="3866886" cy="2829741"/>
          </a:xfrm>
          <a:prstGeom prst="rect">
            <a:avLst/>
          </a:prstGeom>
        </p:spPr>
      </p:pic>
    </p:spTree>
    <p:extLst>
      <p:ext uri="{BB962C8B-B14F-4D97-AF65-F5344CB8AC3E}">
        <p14:creationId xmlns:p14="http://schemas.microsoft.com/office/powerpoint/2010/main" val="169629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Raman</a:t>
            </a:r>
            <a:endParaRPr lang="en-US" dirty="0"/>
          </a:p>
        </p:txBody>
      </p:sp>
      <p:sp>
        <p:nvSpPr>
          <p:cNvPr id="7" name="Marcador de contenido 5"/>
          <p:cNvSpPr txBox="1">
            <a:spLocks/>
          </p:cNvSpPr>
          <p:nvPr/>
        </p:nvSpPr>
        <p:spPr>
          <a:xfrm>
            <a:off x="1280160" y="2116183"/>
            <a:ext cx="4489704" cy="4065161"/>
          </a:xfrm>
          <a:prstGeom prst="rect">
            <a:avLst/>
          </a:prstGeom>
        </p:spPr>
        <p:txBody>
          <a:bodyPr/>
          <a:lstStyle>
            <a:lvl1pPr marL="228600" indent="-228600" algn="l" defTabSz="914400" rtl="0" eaLnBrk="1" latinLnBrk="0" hangingPunct="1">
              <a:lnSpc>
                <a:spcPct val="100000"/>
              </a:lnSpc>
              <a:spcBef>
                <a:spcPts val="1500"/>
              </a:spcBef>
              <a:buFont typeface="Wingdings" panose="05000000000000000000" pitchFamily="2" charset="2"/>
              <a:buChar char="§"/>
              <a:defRPr lang="es-ES"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lang="es-ES"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lang="es-ES"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9pPr>
          </a:lstStyle>
          <a:p>
            <a:pPr marL="0" indent="0" algn="ctr">
              <a:buFont typeface="Wingdings" panose="05000000000000000000" pitchFamily="2" charset="2"/>
              <a:buNone/>
            </a:pPr>
            <a:r>
              <a:rPr lang="en-US" dirty="0" smtClean="0"/>
              <a:t>WHY?</a:t>
            </a:r>
          </a:p>
          <a:p>
            <a:r>
              <a:rPr lang="en-US" dirty="0" smtClean="0"/>
              <a:t>Raman can show of a very reliable way the compounds in my sample.</a:t>
            </a:r>
          </a:p>
          <a:p>
            <a:r>
              <a:rPr lang="en-US" dirty="0" smtClean="0"/>
              <a:t>I can know the elements in the sample.</a:t>
            </a:r>
          </a:p>
          <a:p>
            <a:endParaRPr lang="en-US" dirty="0"/>
          </a:p>
        </p:txBody>
      </p:sp>
      <p:sp>
        <p:nvSpPr>
          <p:cNvPr id="8" name="Marcador de contenido 6"/>
          <p:cNvSpPr txBox="1">
            <a:spLocks/>
          </p:cNvSpPr>
          <p:nvPr/>
        </p:nvSpPr>
        <p:spPr>
          <a:xfrm>
            <a:off x="6598248" y="4615543"/>
            <a:ext cx="4493424" cy="3986784"/>
          </a:xfrm>
          <a:prstGeom prst="rect">
            <a:avLst/>
          </a:prstGeom>
        </p:spPr>
        <p:txBody>
          <a:bodyPr/>
          <a:lstStyle>
            <a:lvl1pPr marL="228600" indent="-228600" algn="l" defTabSz="914400" rtl="0" eaLnBrk="1" latinLnBrk="0" hangingPunct="1">
              <a:lnSpc>
                <a:spcPct val="100000"/>
              </a:lnSpc>
              <a:spcBef>
                <a:spcPts val="1500"/>
              </a:spcBef>
              <a:buFont typeface="Wingdings" panose="05000000000000000000" pitchFamily="2" charset="2"/>
              <a:buChar char="§"/>
              <a:defRPr lang="es-ES"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lang="es-ES"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lang="es-ES"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9pPr>
          </a:lstStyle>
          <a:p>
            <a:pPr marL="0" indent="0" algn="ctr">
              <a:buFont typeface="Wingdings" panose="05000000000000000000" pitchFamily="2" charset="2"/>
              <a:buNone/>
            </a:pPr>
            <a:r>
              <a:rPr lang="en-US" dirty="0" smtClean="0"/>
              <a:t>Actions to take</a:t>
            </a:r>
          </a:p>
          <a:p>
            <a:r>
              <a:rPr lang="en-US" dirty="0" smtClean="0"/>
              <a:t>Describe the elements of the sample and it’s crystallography.</a:t>
            </a: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2215" y="2116183"/>
            <a:ext cx="2111959" cy="2111959"/>
          </a:xfrm>
          <a:prstGeom prst="rect">
            <a:avLst/>
          </a:prstGeom>
        </p:spPr>
      </p:pic>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6122" y="4413068"/>
            <a:ext cx="1889455" cy="1889455"/>
          </a:xfrm>
          <a:prstGeom prst="rect">
            <a:avLst/>
          </a:prstGeom>
        </p:spPr>
      </p:pic>
    </p:spTree>
    <p:extLst>
      <p:ext uri="{BB962C8B-B14F-4D97-AF65-F5344CB8AC3E}">
        <p14:creationId xmlns:p14="http://schemas.microsoft.com/office/powerpoint/2010/main" val="213370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Photoluminescence (PL)</a:t>
            </a:r>
            <a:endParaRPr lang="en-US" dirty="0"/>
          </a:p>
        </p:txBody>
      </p:sp>
      <p:sp>
        <p:nvSpPr>
          <p:cNvPr id="4" name="Marcador de contenido 3"/>
          <p:cNvSpPr>
            <a:spLocks noGrp="1"/>
          </p:cNvSpPr>
          <p:nvPr>
            <p:ph sz="half" idx="2"/>
          </p:nvPr>
        </p:nvSpPr>
        <p:spPr>
          <a:xfrm>
            <a:off x="2764998" y="4876799"/>
            <a:ext cx="6209212" cy="3433763"/>
          </a:xfrm>
        </p:spPr>
        <p:txBody>
          <a:bodyPr/>
          <a:lstStyle/>
          <a:p>
            <a:r>
              <a:rPr lang="en-US" dirty="0" smtClean="0"/>
              <a:t>The reaction of the sample to the light.</a:t>
            </a:r>
            <a:endParaRPr lang="en-US" dirty="0"/>
          </a:p>
        </p:txBody>
      </p:sp>
      <p:pic>
        <p:nvPicPr>
          <p:cNvPr id="1026" name="Picture 2" descr="Resultado de imagen para photoluminescence c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4053" y="2172931"/>
            <a:ext cx="2482759" cy="235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62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Photoluminescence (PL)</a:t>
            </a:r>
          </a:p>
        </p:txBody>
      </p:sp>
      <p:sp>
        <p:nvSpPr>
          <p:cNvPr id="7" name="Marcador de contenido 5"/>
          <p:cNvSpPr txBox="1">
            <a:spLocks/>
          </p:cNvSpPr>
          <p:nvPr/>
        </p:nvSpPr>
        <p:spPr>
          <a:xfrm>
            <a:off x="1280160" y="2116183"/>
            <a:ext cx="4489704" cy="4065161"/>
          </a:xfrm>
          <a:prstGeom prst="rect">
            <a:avLst/>
          </a:prstGeom>
        </p:spPr>
        <p:txBody>
          <a:bodyPr/>
          <a:lstStyle>
            <a:lvl1pPr marL="228600" indent="-228600" algn="l" defTabSz="914400" rtl="0" eaLnBrk="1" latinLnBrk="0" hangingPunct="1">
              <a:lnSpc>
                <a:spcPct val="100000"/>
              </a:lnSpc>
              <a:spcBef>
                <a:spcPts val="1500"/>
              </a:spcBef>
              <a:buFont typeface="Wingdings" panose="05000000000000000000" pitchFamily="2" charset="2"/>
              <a:buChar char="§"/>
              <a:defRPr lang="es-ES"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lang="es-ES"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lang="es-ES"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9pPr>
          </a:lstStyle>
          <a:p>
            <a:pPr marL="0" indent="0" algn="ctr">
              <a:buFont typeface="Wingdings" panose="05000000000000000000" pitchFamily="2" charset="2"/>
              <a:buNone/>
            </a:pPr>
            <a:r>
              <a:rPr lang="en-US" dirty="0" smtClean="0"/>
              <a:t>WHY?</a:t>
            </a:r>
          </a:p>
          <a:p>
            <a:r>
              <a:rPr lang="en-US" dirty="0" smtClean="0"/>
              <a:t>See if there are imperfections on the sample.</a:t>
            </a:r>
          </a:p>
          <a:p>
            <a:r>
              <a:rPr lang="en-US" dirty="0" smtClean="0"/>
              <a:t>Verify the sample reacts to the light the way the literature say.</a:t>
            </a:r>
          </a:p>
          <a:p>
            <a:endParaRPr lang="en-US" dirty="0" smtClean="0"/>
          </a:p>
          <a:p>
            <a:endParaRPr lang="en-US" dirty="0"/>
          </a:p>
        </p:txBody>
      </p:sp>
      <p:sp>
        <p:nvSpPr>
          <p:cNvPr id="8" name="Marcador de contenido 6"/>
          <p:cNvSpPr txBox="1">
            <a:spLocks/>
          </p:cNvSpPr>
          <p:nvPr/>
        </p:nvSpPr>
        <p:spPr>
          <a:xfrm>
            <a:off x="6415368" y="2194560"/>
            <a:ext cx="4493424" cy="3986784"/>
          </a:xfrm>
          <a:prstGeom prst="rect">
            <a:avLst/>
          </a:prstGeom>
        </p:spPr>
        <p:txBody>
          <a:bodyPr/>
          <a:lstStyle>
            <a:lvl1pPr marL="228600" indent="-228600" algn="l" defTabSz="914400" rtl="0" eaLnBrk="1" latinLnBrk="0" hangingPunct="1">
              <a:lnSpc>
                <a:spcPct val="100000"/>
              </a:lnSpc>
              <a:spcBef>
                <a:spcPts val="1500"/>
              </a:spcBef>
              <a:buFont typeface="Wingdings" panose="05000000000000000000" pitchFamily="2" charset="2"/>
              <a:buChar char="§"/>
              <a:defRPr lang="es-ES"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lang="es-ES"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lang="es-ES"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9pPr>
          </a:lstStyle>
          <a:p>
            <a:pPr marL="0" indent="0" algn="ctr">
              <a:buFont typeface="Wingdings" panose="05000000000000000000" pitchFamily="2" charset="2"/>
              <a:buNone/>
            </a:pPr>
            <a:r>
              <a:rPr lang="en-US" dirty="0" smtClean="0"/>
              <a:t>Actions to take</a:t>
            </a:r>
          </a:p>
          <a:p>
            <a:r>
              <a:rPr lang="en-US" dirty="0" smtClean="0"/>
              <a:t>In case of imperfections repeat the process to get a better sample.</a:t>
            </a:r>
          </a:p>
          <a:p>
            <a:r>
              <a:rPr lang="en-US" dirty="0" smtClean="0"/>
              <a:t>Rectify the band gap of CdS.</a:t>
            </a: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8824" y="4311483"/>
            <a:ext cx="1869861" cy="1869861"/>
          </a:xfrm>
          <a:prstGeom prst="rect">
            <a:avLst/>
          </a:prstGeom>
        </p:spPr>
      </p:pic>
      <p:pic>
        <p:nvPicPr>
          <p:cNvPr id="10" name="Imagen 9"/>
          <p:cNvPicPr>
            <a:picLocks noChangeAspect="1"/>
          </p:cNvPicPr>
          <p:nvPr/>
        </p:nvPicPr>
        <p:blipFill>
          <a:blip r:embed="rId3"/>
          <a:stretch>
            <a:fillRect/>
          </a:stretch>
        </p:blipFill>
        <p:spPr>
          <a:xfrm>
            <a:off x="7533367" y="4309073"/>
            <a:ext cx="2257425" cy="2238375"/>
          </a:xfrm>
          <a:prstGeom prst="rect">
            <a:avLst/>
          </a:prstGeom>
        </p:spPr>
      </p:pic>
    </p:spTree>
    <p:extLst>
      <p:ext uri="{BB962C8B-B14F-4D97-AF65-F5344CB8AC3E}">
        <p14:creationId xmlns:p14="http://schemas.microsoft.com/office/powerpoint/2010/main" val="34052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Conclusion</a:t>
            </a:r>
            <a:endParaRPr lang="en-US" dirty="0"/>
          </a:p>
        </p:txBody>
      </p:sp>
      <p:sp>
        <p:nvSpPr>
          <p:cNvPr id="7" name="Marcador de contenido 6"/>
          <p:cNvSpPr>
            <a:spLocks noGrp="1"/>
          </p:cNvSpPr>
          <p:nvPr>
            <p:ph idx="1"/>
          </p:nvPr>
        </p:nvSpPr>
        <p:spPr/>
        <p:txBody>
          <a:bodyPr/>
          <a:lstStyle/>
          <a:p>
            <a:r>
              <a:rPr lang="en-US" dirty="0" smtClean="0"/>
              <a:t>The use of the mention methods were chosen by my assessor and me because we determined they were the more suitable ones to my thesis project.</a:t>
            </a:r>
          </a:p>
          <a:p>
            <a:r>
              <a:rPr lang="en-US" dirty="0" smtClean="0"/>
              <a:t>Some of the methods can give us the same information for example we can obtain the crystallography structure from Raman and XRD but we want to use them to obtain different results that can support my work.</a:t>
            </a:r>
          </a:p>
          <a:p>
            <a:r>
              <a:rPr lang="en-US" dirty="0" smtClean="0"/>
              <a:t>I still not have results of any method but SEM, but based on the literature we can conclude this methods are </a:t>
            </a:r>
            <a:r>
              <a:rPr lang="en-US" smtClean="0"/>
              <a:t>the optimums</a:t>
            </a:r>
            <a:r>
              <a:rPr lang="en-US" dirty="0" smtClean="0"/>
              <a:t>.</a:t>
            </a:r>
            <a:endParaRPr lang="en-US" dirty="0"/>
          </a:p>
        </p:txBody>
      </p:sp>
    </p:spTree>
    <p:extLst>
      <p:ext uri="{BB962C8B-B14F-4D97-AF65-F5344CB8AC3E}">
        <p14:creationId xmlns:p14="http://schemas.microsoft.com/office/powerpoint/2010/main" val="32455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References</a:t>
            </a:r>
            <a:endParaRPr lang="en-US" dirty="0"/>
          </a:p>
        </p:txBody>
      </p:sp>
      <p:sp>
        <p:nvSpPr>
          <p:cNvPr id="4" name="Marcador de contenido 3"/>
          <p:cNvSpPr>
            <a:spLocks noGrp="1"/>
          </p:cNvSpPr>
          <p:nvPr>
            <p:ph sz="half" idx="2"/>
          </p:nvPr>
        </p:nvSpPr>
        <p:spPr>
          <a:xfrm>
            <a:off x="-1" y="1828456"/>
            <a:ext cx="6012000" cy="5029544"/>
          </a:xfrm>
        </p:spPr>
        <p:txBody>
          <a:bodyPr>
            <a:normAutofit fontScale="70000" lnSpcReduction="20000"/>
          </a:bodyPr>
          <a:lstStyle/>
          <a:p>
            <a:r>
              <a:rPr lang="en-US" dirty="0"/>
              <a:t>*Goldstein, J. I., Newbury, D. E., Michael, J. R., Ritchie, N. W., Scott, J. H. J., &amp; Joy, D. C. (2017). Scanning electron microscopy and X-ray microanalysis. Springer.</a:t>
            </a:r>
            <a:endParaRPr lang="es-MX" dirty="0"/>
          </a:p>
          <a:p>
            <a:r>
              <a:rPr lang="en-US" dirty="0"/>
              <a:t>* Williams, D. B., &amp; Carter, C. B. (1996). The transmission electron microscope. In Transmission electron microscopy (pp. 3-17). Springer, Boston, MA.</a:t>
            </a:r>
            <a:endParaRPr lang="es-MX" dirty="0"/>
          </a:p>
          <a:p>
            <a:r>
              <a:rPr lang="en-US" dirty="0"/>
              <a:t>* Cao, A., Xu, C., Liang, J., Wu, D., &amp; Wei, B. (2001). X-ray diffraction characterization on the alignment degree of carbon nanotubes. Chemical physics letters, 344(1-2), 13-17.</a:t>
            </a:r>
            <a:endParaRPr lang="es-MX" dirty="0"/>
          </a:p>
          <a:p>
            <a:r>
              <a:rPr lang="en-US" dirty="0"/>
              <a:t>* Zhang, Y., </a:t>
            </a:r>
            <a:r>
              <a:rPr lang="en-US" dirty="0" err="1"/>
              <a:t>Xue</a:t>
            </a:r>
            <a:r>
              <a:rPr lang="en-US" dirty="0"/>
              <a:t>, C., </a:t>
            </a:r>
            <a:r>
              <a:rPr lang="en-US" dirty="0" err="1"/>
              <a:t>Xue</a:t>
            </a:r>
            <a:r>
              <a:rPr lang="en-US" dirty="0"/>
              <a:t>, Y., Gao, R., &amp; Zhang, X. (2005). Determination of the degree of deacetylation of chitin and chitosan by X-ray powder diffraction. Carbohydrate research, 340(11), 1914-1917.</a:t>
            </a:r>
            <a:endParaRPr lang="es-MX" dirty="0"/>
          </a:p>
          <a:p>
            <a:r>
              <a:rPr lang="en-US" dirty="0"/>
              <a:t>* </a:t>
            </a:r>
            <a:r>
              <a:rPr lang="en-US" dirty="0" err="1"/>
              <a:t>Colthup</a:t>
            </a:r>
            <a:r>
              <a:rPr lang="en-US" dirty="0"/>
              <a:t>, N. (2012). Introduction to infrared and Raman spectroscopy. Elsevier.</a:t>
            </a:r>
            <a:endParaRPr lang="es-MX" dirty="0"/>
          </a:p>
          <a:p>
            <a:r>
              <a:rPr lang="en-US" dirty="0"/>
              <a:t>* </a:t>
            </a:r>
            <a:r>
              <a:rPr lang="en-US" dirty="0" err="1"/>
              <a:t>Mooradian</a:t>
            </a:r>
            <a:r>
              <a:rPr lang="en-US" dirty="0"/>
              <a:t>, A. (1969). Photoluminescence of metals. Physical Review Letters, 22(5), 185.</a:t>
            </a:r>
            <a:endParaRPr lang="es-MX" dirty="0"/>
          </a:p>
          <a:p>
            <a:r>
              <a:rPr lang="en-US" dirty="0"/>
              <a:t>* Qu, L., &amp; Peng, X. (2002). Control of photoluminescence properties of </a:t>
            </a:r>
            <a:r>
              <a:rPr lang="en-US" dirty="0" err="1"/>
              <a:t>CdSe</a:t>
            </a:r>
            <a:r>
              <a:rPr lang="en-US" dirty="0"/>
              <a:t> nanocrystals in growth. Journal of the American Chemical Society, 124(9), 2049-2055.</a:t>
            </a:r>
            <a:endParaRPr lang="es-MX" dirty="0"/>
          </a:p>
          <a:p>
            <a:endParaRPr lang="en-US" dirty="0"/>
          </a:p>
        </p:txBody>
      </p:sp>
      <p:sp>
        <p:nvSpPr>
          <p:cNvPr id="6" name="Marcador de contenido 5"/>
          <p:cNvSpPr>
            <a:spLocks noGrp="1"/>
          </p:cNvSpPr>
          <p:nvPr>
            <p:ph sz="quarter" idx="4"/>
          </p:nvPr>
        </p:nvSpPr>
        <p:spPr>
          <a:xfrm>
            <a:off x="6017623" y="1828456"/>
            <a:ext cx="6012000" cy="5029544"/>
          </a:xfrm>
        </p:spPr>
        <p:txBody>
          <a:bodyPr>
            <a:normAutofit fontScale="70000" lnSpcReduction="20000"/>
          </a:bodyPr>
          <a:lstStyle/>
          <a:p>
            <a:r>
              <a:rPr lang="en-US" dirty="0"/>
              <a:t>* Ford, B. J., Joy, D. C., &amp; Bradbury, S. (2016). Scanning electron microscope (SEM). </a:t>
            </a:r>
            <a:r>
              <a:rPr lang="en-US" dirty="0" err="1"/>
              <a:t>Encyclopædia</a:t>
            </a:r>
            <a:r>
              <a:rPr lang="en-US" dirty="0"/>
              <a:t> Britannica. May, 17.</a:t>
            </a:r>
            <a:endParaRPr lang="es-MX" dirty="0"/>
          </a:p>
          <a:p>
            <a:r>
              <a:rPr lang="en-US" dirty="0" smtClean="0"/>
              <a:t>* </a:t>
            </a:r>
            <a:r>
              <a:rPr lang="en-US" dirty="0"/>
              <a:t>Reimer, L. (2013). Transmission electron microscopy: physics of image formation and microanalysis (Vol. 36). Springer.</a:t>
            </a:r>
            <a:endParaRPr lang="es-MX" dirty="0"/>
          </a:p>
          <a:p>
            <a:r>
              <a:rPr lang="en-US" dirty="0"/>
              <a:t>*Wang, L., Song, H. W., Liu, Z. X., Ma, X., Chen, R., Yu, Y. Q., ... &amp; Luo, L. B. (2015). Core–shell CdS: Ga–</a:t>
            </a:r>
            <a:r>
              <a:rPr lang="en-US" dirty="0" err="1"/>
              <a:t>ZnTe</a:t>
            </a:r>
            <a:r>
              <a:rPr lang="en-US" dirty="0"/>
              <a:t>: Sb p–n </a:t>
            </a:r>
            <a:r>
              <a:rPr lang="en-US" dirty="0" err="1"/>
              <a:t>nano</a:t>
            </a:r>
            <a:r>
              <a:rPr lang="en-US" dirty="0"/>
              <a:t>-heterojunctions: fabrication and optoelectronic characteristics. Journal of Materials Chemistry C, 3(12), 2933-2939.</a:t>
            </a:r>
            <a:endParaRPr lang="es-MX" dirty="0"/>
          </a:p>
          <a:p>
            <a:r>
              <a:rPr lang="en-US" dirty="0"/>
              <a:t>*Gao, X., Liu, X., Zhu, Z., Gao, Y., Wang, Q., Zhu, F., &amp; </a:t>
            </a:r>
            <a:r>
              <a:rPr lang="en-US" dirty="0" err="1"/>
              <a:t>Xie</a:t>
            </a:r>
            <a:r>
              <a:rPr lang="en-US" dirty="0"/>
              <a:t>, Z. (2017). Enhanced visible light photocatalytic performance of CdS sensitized </a:t>
            </a:r>
            <a:r>
              <a:rPr lang="en-US" dirty="0" err="1"/>
              <a:t>TiO</a:t>
            </a:r>
            <a:r>
              <a:rPr lang="en-US" dirty="0"/>
              <a:t> 2 </a:t>
            </a:r>
            <a:r>
              <a:rPr lang="en-US" dirty="0" err="1"/>
              <a:t>nanorod</a:t>
            </a:r>
            <a:r>
              <a:rPr lang="en-US" dirty="0"/>
              <a:t> arrays decorated with Au nanoparticles as electron sinks. Scientific reports, 7(1), 973.</a:t>
            </a:r>
            <a:endParaRPr lang="es-MX" dirty="0"/>
          </a:p>
          <a:p>
            <a:r>
              <a:rPr lang="es-MX" dirty="0"/>
              <a:t>*M en C. Karla Gutiérrez Zayas-Bazán, Estudio de capas </a:t>
            </a:r>
            <a:r>
              <a:rPr lang="es-MX" dirty="0" err="1"/>
              <a:t>ultradelgadas</a:t>
            </a:r>
            <a:r>
              <a:rPr lang="es-MX" dirty="0"/>
              <a:t> absorbentes aplicadas a celdas solares (tesis doctoral), Instituto Politécnico Nacional, Ciudad de México</a:t>
            </a:r>
          </a:p>
          <a:p>
            <a:r>
              <a:rPr lang="en-US" dirty="0"/>
              <a:t>*Muthusamy, M., </a:t>
            </a:r>
            <a:r>
              <a:rPr lang="en-US" dirty="0" err="1"/>
              <a:t>Muthukumaran</a:t>
            </a:r>
            <a:r>
              <a:rPr lang="en-US" dirty="0"/>
              <a:t>, S., &amp; </a:t>
            </a:r>
            <a:r>
              <a:rPr lang="en-US" dirty="0" err="1"/>
              <a:t>Ashokkumar</a:t>
            </a:r>
            <a:r>
              <a:rPr lang="en-US" dirty="0"/>
              <a:t>, M. (2014). Composition dependent optical, structural and photoluminescence </a:t>
            </a:r>
            <a:r>
              <a:rPr lang="en-US" dirty="0" err="1"/>
              <a:t>behaviour</a:t>
            </a:r>
            <a:r>
              <a:rPr lang="en-US" dirty="0"/>
              <a:t> of CdS: Al thin films by chemical bath deposition method. Ceramics International, 40(7), 10657-10666.</a:t>
            </a:r>
            <a:endParaRPr lang="es-MX" dirty="0"/>
          </a:p>
          <a:p>
            <a:endParaRPr lang="en-US" dirty="0"/>
          </a:p>
        </p:txBody>
      </p:sp>
    </p:spTree>
    <p:extLst>
      <p:ext uri="{BB962C8B-B14F-4D97-AF65-F5344CB8AC3E}">
        <p14:creationId xmlns:p14="http://schemas.microsoft.com/office/powerpoint/2010/main" val="274733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es-ES" dirty="0" err="1" smtClean="0"/>
              <a:t>Introduction</a:t>
            </a:r>
            <a:endParaRPr lang="es-ES" dirty="0"/>
          </a:p>
        </p:txBody>
      </p:sp>
      <p:sp>
        <p:nvSpPr>
          <p:cNvPr id="14" name="Marcador de contenido 13"/>
          <p:cNvSpPr>
            <a:spLocks noGrp="1"/>
          </p:cNvSpPr>
          <p:nvPr>
            <p:ph idx="1"/>
          </p:nvPr>
        </p:nvSpPr>
        <p:spPr/>
        <p:txBody>
          <a:bodyPr/>
          <a:lstStyle/>
          <a:p>
            <a:r>
              <a:rPr lang="en-US" dirty="0"/>
              <a:t>My thesis project consist on making nanowires on a thin layer of cadmium sulfide (CdS) and apply it in photovoltaic devices to enhance its </a:t>
            </a:r>
            <a:r>
              <a:rPr lang="en-US" dirty="0" smtClean="0"/>
              <a:t>effectivity</a:t>
            </a:r>
            <a:br>
              <a:rPr lang="en-US" dirty="0" smtClean="0"/>
            </a:br>
            <a:r>
              <a:rPr lang="en-US" dirty="0" smtClean="0"/>
              <a:t/>
            </a:r>
            <a:br>
              <a:rPr lang="en-US" dirty="0" smtClean="0"/>
            </a:br>
            <a:endParaRPr lang="en-US" dirty="0" smtClean="0"/>
          </a:p>
          <a:p>
            <a:endParaRPr lang="en-US" dirty="0" smtClean="0"/>
          </a:p>
          <a:p>
            <a:r>
              <a:rPr lang="en-US" dirty="0"/>
              <a:t>After having that I follow few steps to make it possible to grow the nanowires all over the surface of the thin layer of </a:t>
            </a:r>
            <a:r>
              <a:rPr lang="en-US" dirty="0" smtClean="0"/>
              <a:t>CdS</a:t>
            </a:r>
            <a:endParaRPr lang="es-ES" dirty="0"/>
          </a:p>
        </p:txBody>
      </p:sp>
      <p:pic>
        <p:nvPicPr>
          <p:cNvPr id="4" name="Imagen 3"/>
          <p:cNvPicPr/>
          <p:nvPr/>
        </p:nvPicPr>
        <p:blipFill>
          <a:blip r:embed="rId2"/>
          <a:stretch>
            <a:fillRect/>
          </a:stretch>
        </p:blipFill>
        <p:spPr>
          <a:xfrm>
            <a:off x="2793546" y="3082381"/>
            <a:ext cx="5612130" cy="623570"/>
          </a:xfrm>
          <a:prstGeom prst="rect">
            <a:avLst/>
          </a:prstGeom>
        </p:spPr>
      </p:pic>
      <p:pic>
        <p:nvPicPr>
          <p:cNvPr id="5" name="Imagen 4"/>
          <p:cNvPicPr/>
          <p:nvPr/>
        </p:nvPicPr>
        <p:blipFill>
          <a:blip r:embed="rId3"/>
          <a:stretch>
            <a:fillRect/>
          </a:stretch>
        </p:blipFill>
        <p:spPr>
          <a:xfrm>
            <a:off x="2793546" y="5251132"/>
            <a:ext cx="5612130" cy="925830"/>
          </a:xfrm>
          <a:prstGeom prst="rect">
            <a:avLst/>
          </a:prstGeom>
        </p:spPr>
      </p:pic>
      <p:cxnSp>
        <p:nvCxnSpPr>
          <p:cNvPr id="3" name="Conector recto de flecha 2"/>
          <p:cNvCxnSpPr/>
          <p:nvPr/>
        </p:nvCxnSpPr>
        <p:spPr>
          <a:xfrm flipV="1">
            <a:off x="8342811" y="3561806"/>
            <a:ext cx="1123406" cy="87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Conector recto de flecha 8"/>
          <p:cNvCxnSpPr/>
          <p:nvPr/>
        </p:nvCxnSpPr>
        <p:spPr>
          <a:xfrm>
            <a:off x="8274095" y="3309032"/>
            <a:ext cx="1192122" cy="131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Conector recto de flecha 9"/>
          <p:cNvCxnSpPr/>
          <p:nvPr/>
        </p:nvCxnSpPr>
        <p:spPr>
          <a:xfrm flipV="1">
            <a:off x="8142514" y="3123531"/>
            <a:ext cx="1323703" cy="23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CuadroTexto 11"/>
          <p:cNvSpPr txBox="1"/>
          <p:nvPr/>
        </p:nvSpPr>
        <p:spPr>
          <a:xfrm>
            <a:off x="9466217" y="3416626"/>
            <a:ext cx="1630772" cy="307777"/>
          </a:xfrm>
          <a:prstGeom prst="rect">
            <a:avLst/>
          </a:prstGeom>
          <a:noFill/>
        </p:spPr>
        <p:txBody>
          <a:bodyPr wrap="square" rtlCol="0">
            <a:spAutoFit/>
          </a:bodyPr>
          <a:lstStyle/>
          <a:p>
            <a:r>
              <a:rPr lang="en-US" sz="1400" dirty="0" smtClean="0"/>
              <a:t>Conductive glass</a:t>
            </a:r>
            <a:endParaRPr lang="en-US" sz="1400" dirty="0"/>
          </a:p>
        </p:txBody>
      </p:sp>
      <p:sp>
        <p:nvSpPr>
          <p:cNvPr id="15" name="CuadroTexto 14"/>
          <p:cNvSpPr txBox="1"/>
          <p:nvPr/>
        </p:nvSpPr>
        <p:spPr>
          <a:xfrm>
            <a:off x="9466217" y="3168317"/>
            <a:ext cx="1630772" cy="307777"/>
          </a:xfrm>
          <a:prstGeom prst="rect">
            <a:avLst/>
          </a:prstGeom>
          <a:noFill/>
        </p:spPr>
        <p:txBody>
          <a:bodyPr wrap="square" rtlCol="0">
            <a:spAutoFit/>
          </a:bodyPr>
          <a:lstStyle/>
          <a:p>
            <a:r>
              <a:rPr lang="en-US" sz="1400" dirty="0" smtClean="0"/>
              <a:t>Sn0 </a:t>
            </a:r>
            <a:r>
              <a:rPr lang="en-US" sz="1400" dirty="0" err="1"/>
              <a:t>n</a:t>
            </a:r>
            <a:r>
              <a:rPr lang="en-US" sz="1400" dirty="0" err="1" smtClean="0"/>
              <a:t>anolayer</a:t>
            </a:r>
            <a:endParaRPr lang="en-US" sz="1400" dirty="0"/>
          </a:p>
        </p:txBody>
      </p:sp>
      <p:sp>
        <p:nvSpPr>
          <p:cNvPr id="16" name="CuadroTexto 15"/>
          <p:cNvSpPr txBox="1"/>
          <p:nvPr/>
        </p:nvSpPr>
        <p:spPr>
          <a:xfrm>
            <a:off x="9466217" y="2973413"/>
            <a:ext cx="1630772" cy="307777"/>
          </a:xfrm>
          <a:prstGeom prst="rect">
            <a:avLst/>
          </a:prstGeom>
          <a:noFill/>
        </p:spPr>
        <p:txBody>
          <a:bodyPr wrap="square" rtlCol="0">
            <a:spAutoFit/>
          </a:bodyPr>
          <a:lstStyle/>
          <a:p>
            <a:r>
              <a:rPr lang="en-US" sz="1400" dirty="0" smtClean="0"/>
              <a:t>CdS </a:t>
            </a:r>
            <a:r>
              <a:rPr lang="en-US" sz="1400" dirty="0" err="1" smtClean="0"/>
              <a:t>nanolayer</a:t>
            </a:r>
            <a:endParaRPr lang="en-US" sz="1400" dirty="0"/>
          </a:p>
        </p:txBody>
      </p:sp>
      <p:cxnSp>
        <p:nvCxnSpPr>
          <p:cNvPr id="17" name="Conector recto de flecha 16"/>
          <p:cNvCxnSpPr/>
          <p:nvPr/>
        </p:nvCxnSpPr>
        <p:spPr>
          <a:xfrm flipV="1">
            <a:off x="7903028" y="5381897"/>
            <a:ext cx="1423852" cy="39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ángulo 18"/>
          <p:cNvSpPr/>
          <p:nvPr/>
        </p:nvSpPr>
        <p:spPr>
          <a:xfrm>
            <a:off x="9326880" y="5197231"/>
            <a:ext cx="1564146" cy="369332"/>
          </a:xfrm>
          <a:prstGeom prst="rect">
            <a:avLst/>
          </a:prstGeom>
        </p:spPr>
        <p:txBody>
          <a:bodyPr wrap="none">
            <a:spAutoFit/>
          </a:bodyPr>
          <a:lstStyle/>
          <a:p>
            <a:r>
              <a:rPr lang="en-US" dirty="0"/>
              <a:t>CdS </a:t>
            </a:r>
            <a:r>
              <a:rPr lang="en-US" dirty="0" smtClean="0"/>
              <a:t>nanowires</a:t>
            </a:r>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Characterization</a:t>
            </a:r>
            <a:r>
              <a:rPr lang="es-ES" dirty="0" smtClean="0"/>
              <a:t> </a:t>
            </a:r>
            <a:r>
              <a:rPr lang="en-US" dirty="0" smtClean="0"/>
              <a:t>methods</a:t>
            </a:r>
            <a:r>
              <a:rPr lang="es-ES" dirty="0" smtClean="0"/>
              <a:t> </a:t>
            </a:r>
            <a:endParaRPr lang="es-ES" dirty="0"/>
          </a:p>
        </p:txBody>
      </p:sp>
      <p:sp>
        <p:nvSpPr>
          <p:cNvPr id="3" name="Marcador de contenido 2"/>
          <p:cNvSpPr>
            <a:spLocks noGrp="1"/>
          </p:cNvSpPr>
          <p:nvPr>
            <p:ph idx="1"/>
          </p:nvPr>
        </p:nvSpPr>
        <p:spPr>
          <a:xfrm>
            <a:off x="3213463" y="2173332"/>
            <a:ext cx="5573486" cy="3986213"/>
          </a:xfrm>
        </p:spPr>
        <p:txBody>
          <a:bodyPr/>
          <a:lstStyle/>
          <a:p>
            <a:r>
              <a:rPr lang="en-US" dirty="0"/>
              <a:t>1. – SEM (Scanning Electron Microscope</a:t>
            </a:r>
            <a:r>
              <a:rPr lang="en-US" dirty="0" smtClean="0"/>
              <a:t>)</a:t>
            </a:r>
            <a:endParaRPr lang="es-MX" dirty="0"/>
          </a:p>
          <a:p>
            <a:r>
              <a:rPr lang="en-US" dirty="0"/>
              <a:t>2. – TEM (Transmission Electron Microscope)</a:t>
            </a:r>
            <a:endParaRPr lang="es-MX" dirty="0"/>
          </a:p>
          <a:p>
            <a:r>
              <a:rPr lang="en-US" dirty="0"/>
              <a:t>3. – XRD (X-Ray Diffraction) </a:t>
            </a:r>
            <a:endParaRPr lang="es-MX" dirty="0"/>
          </a:p>
          <a:p>
            <a:r>
              <a:rPr lang="en-US" dirty="0"/>
              <a:t>4. –Raman</a:t>
            </a:r>
            <a:endParaRPr lang="es-MX" dirty="0"/>
          </a:p>
          <a:p>
            <a:r>
              <a:rPr lang="en-US" dirty="0"/>
              <a:t>5. – PL (Photoluminescence)</a:t>
            </a:r>
            <a:endParaRPr lang="es-MX" dirty="0"/>
          </a:p>
          <a:p>
            <a:endParaRPr lang="en-US" dirty="0"/>
          </a:p>
        </p:txBody>
      </p:sp>
      <p:pic>
        <p:nvPicPr>
          <p:cNvPr id="1026" name="Picture 2" descr="Resultado de imagen para raman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2560" y="4348456"/>
            <a:ext cx="2520000" cy="135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sem machine no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36" y="1828456"/>
            <a:ext cx="25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transmission electron microscopy machine no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1700" y="1828456"/>
            <a:ext cx="2094183"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X Ray Diffraction machine no 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843" y="4424246"/>
            <a:ext cx="35718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laser machine no backgrou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1959" y="5134591"/>
            <a:ext cx="3190314" cy="18450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cto de flecha 8"/>
          <p:cNvCxnSpPr/>
          <p:nvPr/>
        </p:nvCxnSpPr>
        <p:spPr>
          <a:xfrm flipH="1">
            <a:off x="2081349" y="2368731"/>
            <a:ext cx="1204683" cy="400595"/>
          </a:xfrm>
          <a:prstGeom prst="straightConnector1">
            <a:avLst/>
          </a:prstGeom>
          <a:ln>
            <a:tailEnd type="triangle"/>
          </a:ln>
          <a:scene3d>
            <a:camera prst="orthographicFront"/>
            <a:lightRig rig="threePt" dir="t"/>
          </a:scene3d>
          <a:sp3d>
            <a:bevelT prst="angle"/>
          </a:sp3d>
        </p:spPr>
        <p:style>
          <a:lnRef idx="3">
            <a:schemeClr val="dk1"/>
          </a:lnRef>
          <a:fillRef idx="0">
            <a:schemeClr val="dk1"/>
          </a:fillRef>
          <a:effectRef idx="2">
            <a:schemeClr val="dk1"/>
          </a:effectRef>
          <a:fontRef idx="minor">
            <a:schemeClr val="tx1"/>
          </a:fontRef>
        </p:style>
      </p:cxnSp>
      <p:cxnSp>
        <p:nvCxnSpPr>
          <p:cNvPr id="15" name="Conector recto de flecha 14"/>
          <p:cNvCxnSpPr/>
          <p:nvPr/>
        </p:nvCxnSpPr>
        <p:spPr>
          <a:xfrm flipH="1">
            <a:off x="2378619" y="3448740"/>
            <a:ext cx="891259" cy="1439991"/>
          </a:xfrm>
          <a:prstGeom prst="straightConnector1">
            <a:avLst/>
          </a:prstGeom>
          <a:ln>
            <a:tailEnd type="triangle"/>
          </a:ln>
          <a:scene3d>
            <a:camera prst="orthographicFront"/>
            <a:lightRig rig="threePt" dir="t"/>
          </a:scene3d>
          <a:sp3d>
            <a:bevelT prst="angle"/>
          </a:sp3d>
        </p:spPr>
        <p:style>
          <a:lnRef idx="3">
            <a:schemeClr val="dk1"/>
          </a:lnRef>
          <a:fillRef idx="0">
            <a:schemeClr val="dk1"/>
          </a:fillRef>
          <a:effectRef idx="2">
            <a:schemeClr val="dk1"/>
          </a:effectRef>
          <a:fontRef idx="minor">
            <a:schemeClr val="tx1"/>
          </a:fontRef>
        </p:style>
      </p:cxnSp>
      <p:cxnSp>
        <p:nvCxnSpPr>
          <p:cNvPr id="17" name="Conector recto de flecha 16"/>
          <p:cNvCxnSpPr/>
          <p:nvPr/>
        </p:nvCxnSpPr>
        <p:spPr>
          <a:xfrm>
            <a:off x="5127896" y="4688433"/>
            <a:ext cx="36287" cy="545418"/>
          </a:xfrm>
          <a:prstGeom prst="straightConnector1">
            <a:avLst/>
          </a:prstGeom>
          <a:ln>
            <a:tailEnd type="triangle"/>
          </a:ln>
          <a:scene3d>
            <a:camera prst="orthographicFront"/>
            <a:lightRig rig="threePt" dir="t"/>
          </a:scene3d>
          <a:sp3d>
            <a:bevelT prst="angle"/>
          </a:sp3d>
        </p:spPr>
        <p:style>
          <a:lnRef idx="3">
            <a:schemeClr val="dk1"/>
          </a:lnRef>
          <a:fillRef idx="0">
            <a:schemeClr val="dk1"/>
          </a:fillRef>
          <a:effectRef idx="2">
            <a:schemeClr val="dk1"/>
          </a:effectRef>
          <a:fontRef idx="minor">
            <a:schemeClr val="tx1"/>
          </a:fontRef>
        </p:style>
      </p:cxnSp>
      <p:cxnSp>
        <p:nvCxnSpPr>
          <p:cNvPr id="19" name="Conector recto de flecha 18"/>
          <p:cNvCxnSpPr/>
          <p:nvPr/>
        </p:nvCxnSpPr>
        <p:spPr>
          <a:xfrm>
            <a:off x="4792616" y="3960129"/>
            <a:ext cx="2983790" cy="383428"/>
          </a:xfrm>
          <a:prstGeom prst="straightConnector1">
            <a:avLst/>
          </a:prstGeom>
          <a:ln>
            <a:tailEnd type="triangle"/>
          </a:ln>
          <a:scene3d>
            <a:camera prst="orthographicFront"/>
            <a:lightRig rig="threePt" dir="t"/>
          </a:scene3d>
          <a:sp3d>
            <a:bevelT prst="angle"/>
          </a:sp3d>
        </p:spPr>
        <p:style>
          <a:lnRef idx="3">
            <a:schemeClr val="dk1"/>
          </a:lnRef>
          <a:fillRef idx="0">
            <a:schemeClr val="dk1"/>
          </a:fillRef>
          <a:effectRef idx="2">
            <a:schemeClr val="dk1"/>
          </a:effectRef>
          <a:fontRef idx="minor">
            <a:schemeClr val="tx1"/>
          </a:fontRef>
        </p:style>
      </p:cxnSp>
      <p:cxnSp>
        <p:nvCxnSpPr>
          <p:cNvPr id="22" name="Conector recto de flecha 21"/>
          <p:cNvCxnSpPr>
            <a:endCxn id="1030" idx="1"/>
          </p:cNvCxnSpPr>
          <p:nvPr/>
        </p:nvCxnSpPr>
        <p:spPr>
          <a:xfrm>
            <a:off x="8620034" y="2905742"/>
            <a:ext cx="1241666" cy="182714"/>
          </a:xfrm>
          <a:prstGeom prst="straightConnector1">
            <a:avLst/>
          </a:prstGeom>
          <a:ln>
            <a:tailEnd type="triangle"/>
          </a:ln>
          <a:scene3d>
            <a:camera prst="orthographicFront"/>
            <a:lightRig rig="threePt" dir="t"/>
          </a:scene3d>
          <a:sp3d>
            <a:bevelT prst="angle"/>
          </a:sp3d>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Scanning</a:t>
            </a:r>
            <a:r>
              <a:rPr lang="es-ES" dirty="0" smtClean="0"/>
              <a:t> </a:t>
            </a:r>
            <a:r>
              <a:rPr lang="es-ES" dirty="0" err="1" smtClean="0"/>
              <a:t>Electron</a:t>
            </a:r>
            <a:r>
              <a:rPr lang="es-ES" dirty="0" smtClean="0"/>
              <a:t> </a:t>
            </a:r>
            <a:r>
              <a:rPr lang="es-ES" dirty="0" err="1" smtClean="0"/>
              <a:t>Microscope</a:t>
            </a:r>
            <a:r>
              <a:rPr lang="es-ES" dirty="0" smtClean="0"/>
              <a:t> (SEM)</a:t>
            </a:r>
            <a:endParaRPr lang="es-ES" dirty="0"/>
          </a:p>
        </p:txBody>
      </p:sp>
      <p:sp>
        <p:nvSpPr>
          <p:cNvPr id="3" name="Marcador de contenido 2"/>
          <p:cNvSpPr>
            <a:spLocks noGrp="1"/>
          </p:cNvSpPr>
          <p:nvPr>
            <p:ph sz="half" idx="1"/>
          </p:nvPr>
        </p:nvSpPr>
        <p:spPr>
          <a:xfrm>
            <a:off x="757645" y="2325188"/>
            <a:ext cx="4489704" cy="3795195"/>
          </a:xfrm>
        </p:spPr>
        <p:txBody>
          <a:bodyPr/>
          <a:lstStyle/>
          <a:p>
            <a:pPr algn="ctr"/>
            <a:r>
              <a:rPr lang="en-US" dirty="0" smtClean="0"/>
              <a:t>Analyze the morphology.</a:t>
            </a:r>
          </a:p>
          <a:p>
            <a:endParaRPr lang="en-US" dirty="0" smtClean="0"/>
          </a:p>
          <a:p>
            <a:endParaRPr lang="en-US" dirty="0"/>
          </a:p>
          <a:p>
            <a:endParaRPr lang="en-US" dirty="0" smtClean="0"/>
          </a:p>
          <a:p>
            <a:endParaRPr lang="en-US" dirty="0" smtClean="0"/>
          </a:p>
        </p:txBody>
      </p:sp>
      <p:pic>
        <p:nvPicPr>
          <p:cNvPr id="4" name="Imagen 3"/>
          <p:cNvPicPr>
            <a:picLocks noChangeAspect="1"/>
          </p:cNvPicPr>
          <p:nvPr/>
        </p:nvPicPr>
        <p:blipFill>
          <a:blip r:embed="rId2"/>
          <a:stretch>
            <a:fillRect/>
          </a:stretch>
        </p:blipFill>
        <p:spPr>
          <a:xfrm>
            <a:off x="1338527" y="3194684"/>
            <a:ext cx="3327939" cy="2520000"/>
          </a:xfrm>
          <a:prstGeom prst="rect">
            <a:avLst/>
          </a:prstGeom>
        </p:spPr>
      </p:pic>
      <p:sp>
        <p:nvSpPr>
          <p:cNvPr id="7" name="Marcador de contenido 6"/>
          <p:cNvSpPr>
            <a:spLocks noGrp="1"/>
          </p:cNvSpPr>
          <p:nvPr>
            <p:ph sz="half" idx="2"/>
          </p:nvPr>
        </p:nvSpPr>
        <p:spPr>
          <a:xfrm>
            <a:off x="6415368" y="2325188"/>
            <a:ext cx="4493424" cy="3856156"/>
          </a:xfrm>
        </p:spPr>
        <p:txBody>
          <a:bodyPr/>
          <a:lstStyle/>
          <a:p>
            <a:pPr algn="ctr"/>
            <a:r>
              <a:rPr lang="en-US" dirty="0"/>
              <a:t>Measure the size of nanotubes</a:t>
            </a:r>
          </a:p>
          <a:p>
            <a:endParaRPr lang="en-US" dirty="0"/>
          </a:p>
        </p:txBody>
      </p:sp>
      <p:pic>
        <p:nvPicPr>
          <p:cNvPr id="8" name="Imagen 7"/>
          <p:cNvPicPr>
            <a:picLocks noChangeAspect="1"/>
          </p:cNvPicPr>
          <p:nvPr/>
        </p:nvPicPr>
        <p:blipFill>
          <a:blip r:embed="rId3"/>
          <a:stretch>
            <a:fillRect/>
          </a:stretch>
        </p:blipFill>
        <p:spPr>
          <a:xfrm>
            <a:off x="7078631" y="3194684"/>
            <a:ext cx="3166897" cy="2520000"/>
          </a:xfrm>
          <a:prstGeom prst="rect">
            <a:avLst/>
          </a:prstGeom>
        </p:spPr>
      </p:pic>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smtClean="0"/>
              <a:t>Scanning</a:t>
            </a:r>
            <a:r>
              <a:rPr lang="es-ES" dirty="0" smtClean="0"/>
              <a:t> </a:t>
            </a:r>
            <a:r>
              <a:rPr lang="es-ES" dirty="0" err="1"/>
              <a:t>Electron</a:t>
            </a:r>
            <a:r>
              <a:rPr lang="es-ES" dirty="0"/>
              <a:t> </a:t>
            </a:r>
            <a:r>
              <a:rPr lang="es-ES" dirty="0" err="1"/>
              <a:t>Microscope</a:t>
            </a:r>
            <a:r>
              <a:rPr lang="es-ES" dirty="0"/>
              <a:t> (SEM)</a:t>
            </a:r>
            <a:endParaRPr lang="en-US" dirty="0"/>
          </a:p>
        </p:txBody>
      </p:sp>
      <p:sp>
        <p:nvSpPr>
          <p:cNvPr id="6" name="Marcador de contenido 5"/>
          <p:cNvSpPr>
            <a:spLocks noGrp="1"/>
          </p:cNvSpPr>
          <p:nvPr>
            <p:ph sz="half" idx="1"/>
          </p:nvPr>
        </p:nvSpPr>
        <p:spPr>
          <a:xfrm>
            <a:off x="1280160" y="2116183"/>
            <a:ext cx="4489704" cy="4065161"/>
          </a:xfrm>
        </p:spPr>
        <p:txBody>
          <a:bodyPr/>
          <a:lstStyle/>
          <a:p>
            <a:pPr marL="0" indent="0" algn="ctr">
              <a:buNone/>
            </a:pPr>
            <a:r>
              <a:rPr lang="en-US" dirty="0" smtClean="0"/>
              <a:t>WHY?</a:t>
            </a:r>
            <a:endParaRPr lang="en-US" dirty="0"/>
          </a:p>
          <a:p>
            <a:r>
              <a:rPr lang="en-US" dirty="0" smtClean="0"/>
              <a:t>To see if the nanowires can be consider nanowires.</a:t>
            </a:r>
          </a:p>
          <a:p>
            <a:r>
              <a:rPr lang="en-US" dirty="0" smtClean="0"/>
              <a:t>Know how the structure have been made.</a:t>
            </a:r>
          </a:p>
          <a:p>
            <a:r>
              <a:rPr lang="en-US" dirty="0" smtClean="0"/>
              <a:t>How </a:t>
            </a:r>
            <a:r>
              <a:rPr lang="en-US" dirty="0"/>
              <a:t>scattered the </a:t>
            </a:r>
            <a:r>
              <a:rPr lang="en-US" dirty="0" smtClean="0"/>
              <a:t>nanowires are </a:t>
            </a:r>
            <a:r>
              <a:rPr lang="en-US" dirty="0"/>
              <a:t>on the </a:t>
            </a:r>
            <a:r>
              <a:rPr lang="en-US" dirty="0" smtClean="0"/>
              <a:t>surface.</a:t>
            </a:r>
            <a:endParaRPr lang="en-US" dirty="0"/>
          </a:p>
          <a:p>
            <a:endParaRPr lang="en-US" dirty="0"/>
          </a:p>
        </p:txBody>
      </p:sp>
      <p:sp>
        <p:nvSpPr>
          <p:cNvPr id="7" name="Marcador de contenido 6"/>
          <p:cNvSpPr>
            <a:spLocks noGrp="1"/>
          </p:cNvSpPr>
          <p:nvPr>
            <p:ph sz="half" idx="2"/>
          </p:nvPr>
        </p:nvSpPr>
        <p:spPr/>
        <p:txBody>
          <a:bodyPr/>
          <a:lstStyle/>
          <a:p>
            <a:pPr marL="0" indent="0" algn="ctr">
              <a:buNone/>
            </a:pPr>
            <a:r>
              <a:rPr lang="en-US" dirty="0" smtClean="0"/>
              <a:t>Actions to take</a:t>
            </a:r>
          </a:p>
          <a:p>
            <a:r>
              <a:rPr lang="en-US" dirty="0" smtClean="0"/>
              <a:t>If they are consider nanowires repeat the process.</a:t>
            </a:r>
          </a:p>
          <a:p>
            <a:r>
              <a:rPr lang="en-US" dirty="0" smtClean="0"/>
              <a:t>Rectify the quantity of nanowires is acceptable to the purpose.</a:t>
            </a:r>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8758" y="5014700"/>
            <a:ext cx="1166644" cy="1166644"/>
          </a:xfrm>
          <a:prstGeom prst="rect">
            <a:avLst/>
          </a:prstGeom>
        </p:spPr>
      </p:pic>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4273" y="5267593"/>
            <a:ext cx="1201478" cy="1201478"/>
          </a:xfrm>
          <a:prstGeom prst="rect">
            <a:avLst/>
          </a:prstGeom>
        </p:spPr>
      </p:pic>
    </p:spTree>
    <p:extLst>
      <p:ext uri="{BB962C8B-B14F-4D97-AF65-F5344CB8AC3E}">
        <p14:creationId xmlns:p14="http://schemas.microsoft.com/office/powerpoint/2010/main" val="244457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Transmission</a:t>
            </a:r>
            <a:r>
              <a:rPr lang="es-ES" dirty="0" smtClean="0"/>
              <a:t> </a:t>
            </a:r>
            <a:r>
              <a:rPr lang="es-ES" dirty="0" err="1"/>
              <a:t>Electron</a:t>
            </a:r>
            <a:r>
              <a:rPr lang="es-ES" dirty="0"/>
              <a:t> </a:t>
            </a:r>
            <a:r>
              <a:rPr lang="es-ES" dirty="0" err="1"/>
              <a:t>Microscope</a:t>
            </a:r>
            <a:r>
              <a:rPr lang="es-ES" dirty="0"/>
              <a:t> </a:t>
            </a:r>
            <a:r>
              <a:rPr lang="es-ES" dirty="0" smtClean="0"/>
              <a:t>(TEM)</a:t>
            </a:r>
            <a:endParaRPr lang="es-ES" dirty="0"/>
          </a:p>
        </p:txBody>
      </p:sp>
      <p:sp>
        <p:nvSpPr>
          <p:cNvPr id="3" name="Marcador de texto 2"/>
          <p:cNvSpPr>
            <a:spLocks noGrp="1"/>
          </p:cNvSpPr>
          <p:nvPr>
            <p:ph type="body" idx="1"/>
          </p:nvPr>
        </p:nvSpPr>
        <p:spPr>
          <a:xfrm>
            <a:off x="888274" y="2577394"/>
            <a:ext cx="4489704" cy="830695"/>
          </a:xfrm>
        </p:spPr>
        <p:txBody>
          <a:bodyPr/>
          <a:lstStyle/>
          <a:p>
            <a:pPr marL="342900" indent="-342900">
              <a:buFont typeface="Wingdings" panose="05000000000000000000" pitchFamily="2" charset="2"/>
              <a:buChar char="§"/>
            </a:pPr>
            <a:r>
              <a:rPr lang="en-US" dirty="0" smtClean="0"/>
              <a:t>See the inner structure</a:t>
            </a:r>
            <a:endParaRPr lang="en-US" dirty="0"/>
          </a:p>
        </p:txBody>
      </p:sp>
      <p:sp>
        <p:nvSpPr>
          <p:cNvPr id="5" name="Marcador de texto 4"/>
          <p:cNvSpPr>
            <a:spLocks noGrp="1"/>
          </p:cNvSpPr>
          <p:nvPr>
            <p:ph type="body" sz="quarter" idx="3"/>
          </p:nvPr>
        </p:nvSpPr>
        <p:spPr>
          <a:xfrm>
            <a:off x="888274" y="4944842"/>
            <a:ext cx="4489704" cy="830695"/>
          </a:xfrm>
        </p:spPr>
        <p:txBody>
          <a:bodyPr/>
          <a:lstStyle/>
          <a:p>
            <a:pPr marL="342900" indent="-342900">
              <a:buFont typeface="Wingdings" panose="05000000000000000000" pitchFamily="2" charset="2"/>
              <a:buChar char="§"/>
            </a:pPr>
            <a:r>
              <a:rPr lang="es-ES" dirty="0" err="1" smtClean="0"/>
              <a:t>Measure</a:t>
            </a:r>
            <a:r>
              <a:rPr lang="es-ES" dirty="0" smtClean="0"/>
              <a:t> </a:t>
            </a:r>
            <a:r>
              <a:rPr lang="es-ES" dirty="0" err="1" smtClean="0"/>
              <a:t>the</a:t>
            </a:r>
            <a:r>
              <a:rPr lang="es-ES" dirty="0" smtClean="0"/>
              <a:t> </a:t>
            </a:r>
            <a:r>
              <a:rPr lang="es-ES" dirty="0" err="1" smtClean="0"/>
              <a:t>size</a:t>
            </a:r>
            <a:r>
              <a:rPr lang="es-ES" dirty="0" smtClean="0"/>
              <a:t> of </a:t>
            </a:r>
            <a:r>
              <a:rPr lang="es-ES" dirty="0" err="1" smtClean="0"/>
              <a:t>the</a:t>
            </a:r>
            <a:r>
              <a:rPr lang="es-ES" dirty="0" smtClean="0"/>
              <a:t> </a:t>
            </a:r>
            <a:r>
              <a:rPr lang="es-ES" dirty="0" err="1" smtClean="0"/>
              <a:t>molecules</a:t>
            </a:r>
            <a:endParaRPr lang="es-ES" dirty="0"/>
          </a:p>
        </p:txBody>
      </p:sp>
      <p:pic>
        <p:nvPicPr>
          <p:cNvPr id="8" name="Marcador de contenido 7"/>
          <p:cNvPicPr>
            <a:picLocks noGrp="1" noChangeAspect="1"/>
          </p:cNvPicPr>
          <p:nvPr>
            <p:ph sz="quarter" idx="4"/>
          </p:nvPr>
        </p:nvPicPr>
        <p:blipFill>
          <a:blip r:embed="rId2"/>
          <a:stretch>
            <a:fillRect/>
          </a:stretch>
        </p:blipFill>
        <p:spPr>
          <a:xfrm>
            <a:off x="6620102" y="4460078"/>
            <a:ext cx="2686050" cy="1800225"/>
          </a:xfrm>
          <a:prstGeom prst="rect">
            <a:avLst/>
          </a:prstGeom>
        </p:spPr>
      </p:pic>
      <p:sp>
        <p:nvSpPr>
          <p:cNvPr id="4" name="Marcador de contenido 3"/>
          <p:cNvSpPr>
            <a:spLocks noGrp="1"/>
          </p:cNvSpPr>
          <p:nvPr>
            <p:ph sz="half" idx="2"/>
          </p:nvPr>
        </p:nvSpPr>
        <p:spPr/>
        <p:txBody>
          <a:bodyPr/>
          <a:lstStyle/>
          <a:p>
            <a:endParaRPr lang="en-US"/>
          </a:p>
        </p:txBody>
      </p:sp>
      <p:pic>
        <p:nvPicPr>
          <p:cNvPr id="6" name="Imagen 5"/>
          <p:cNvPicPr>
            <a:picLocks noChangeAspect="1"/>
          </p:cNvPicPr>
          <p:nvPr/>
        </p:nvPicPr>
        <p:blipFill>
          <a:blip r:embed="rId3"/>
          <a:stretch>
            <a:fillRect/>
          </a:stretch>
        </p:blipFill>
        <p:spPr>
          <a:xfrm>
            <a:off x="6161750" y="2548218"/>
            <a:ext cx="3452034" cy="1719741"/>
          </a:xfrm>
          <a:prstGeom prst="rect">
            <a:avLst/>
          </a:prstGeom>
        </p:spPr>
      </p:pic>
    </p:spTree>
    <p:extLst>
      <p:ext uri="{BB962C8B-B14F-4D97-AF65-F5344CB8AC3E}">
        <p14:creationId xmlns:p14="http://schemas.microsoft.com/office/powerpoint/2010/main" val="38024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Transmission</a:t>
            </a:r>
            <a:r>
              <a:rPr lang="es-ES" dirty="0"/>
              <a:t> </a:t>
            </a:r>
            <a:r>
              <a:rPr lang="es-ES" dirty="0" err="1"/>
              <a:t>Electron</a:t>
            </a:r>
            <a:r>
              <a:rPr lang="es-ES" dirty="0"/>
              <a:t> </a:t>
            </a:r>
            <a:r>
              <a:rPr lang="es-ES" dirty="0" err="1"/>
              <a:t>Microscope</a:t>
            </a:r>
            <a:r>
              <a:rPr lang="es-ES" dirty="0"/>
              <a:t> (TEM)</a:t>
            </a:r>
            <a:endParaRPr lang="en-US" dirty="0"/>
          </a:p>
        </p:txBody>
      </p:sp>
      <p:sp>
        <p:nvSpPr>
          <p:cNvPr id="7" name="Marcador de contenido 5"/>
          <p:cNvSpPr txBox="1">
            <a:spLocks/>
          </p:cNvSpPr>
          <p:nvPr/>
        </p:nvSpPr>
        <p:spPr>
          <a:xfrm>
            <a:off x="1280160" y="2116183"/>
            <a:ext cx="4489704" cy="4065161"/>
          </a:xfrm>
          <a:prstGeom prst="rect">
            <a:avLst/>
          </a:prstGeom>
        </p:spPr>
        <p:txBody>
          <a:bodyPr/>
          <a:lstStyle>
            <a:lvl1pPr marL="228600" indent="-228600" algn="l" defTabSz="914400" rtl="0" eaLnBrk="1" latinLnBrk="0" hangingPunct="1">
              <a:lnSpc>
                <a:spcPct val="100000"/>
              </a:lnSpc>
              <a:spcBef>
                <a:spcPts val="1500"/>
              </a:spcBef>
              <a:buFont typeface="Wingdings" panose="05000000000000000000" pitchFamily="2" charset="2"/>
              <a:buChar char="§"/>
              <a:defRPr lang="es-ES"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lang="es-ES"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lang="es-ES"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9pPr>
          </a:lstStyle>
          <a:p>
            <a:pPr marL="0" indent="0" algn="ctr">
              <a:buFont typeface="Wingdings" panose="05000000000000000000" pitchFamily="2" charset="2"/>
              <a:buNone/>
            </a:pPr>
            <a:r>
              <a:rPr lang="en-US" dirty="0" smtClean="0"/>
              <a:t>WHY?</a:t>
            </a:r>
          </a:p>
          <a:p>
            <a:r>
              <a:rPr lang="en-US" dirty="0" smtClean="0"/>
              <a:t>Easy to see the nanowires on the inside.</a:t>
            </a:r>
          </a:p>
          <a:p>
            <a:r>
              <a:rPr lang="en-US" dirty="0" smtClean="0"/>
              <a:t>Easier to measure the grain size that SEM.</a:t>
            </a:r>
          </a:p>
          <a:p>
            <a:r>
              <a:rPr lang="en-US" dirty="0" smtClean="0"/>
              <a:t>Know what happen with the precursor (bismuth).</a:t>
            </a:r>
            <a:endParaRPr lang="en-US" dirty="0"/>
          </a:p>
        </p:txBody>
      </p:sp>
      <p:sp>
        <p:nvSpPr>
          <p:cNvPr id="8" name="Marcador de contenido 6"/>
          <p:cNvSpPr txBox="1">
            <a:spLocks/>
          </p:cNvSpPr>
          <p:nvPr/>
        </p:nvSpPr>
        <p:spPr>
          <a:xfrm>
            <a:off x="6415368" y="2194560"/>
            <a:ext cx="4493424" cy="3986784"/>
          </a:xfrm>
          <a:prstGeom prst="rect">
            <a:avLst/>
          </a:prstGeom>
        </p:spPr>
        <p:txBody>
          <a:bodyPr/>
          <a:lstStyle>
            <a:lvl1pPr marL="228600" indent="-228600" algn="l" defTabSz="914400" rtl="0" eaLnBrk="1" latinLnBrk="0" hangingPunct="1">
              <a:lnSpc>
                <a:spcPct val="100000"/>
              </a:lnSpc>
              <a:spcBef>
                <a:spcPts val="1500"/>
              </a:spcBef>
              <a:buFont typeface="Wingdings" panose="05000000000000000000" pitchFamily="2" charset="2"/>
              <a:buChar char="§"/>
              <a:defRPr lang="es-ES"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lang="es-ES"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lang="es-ES"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9pPr>
          </a:lstStyle>
          <a:p>
            <a:pPr marL="0" indent="0" algn="ctr">
              <a:buFont typeface="Wingdings" panose="05000000000000000000" pitchFamily="2" charset="2"/>
              <a:buNone/>
            </a:pPr>
            <a:r>
              <a:rPr lang="en-US" dirty="0" smtClean="0"/>
              <a:t>Actions to take</a:t>
            </a:r>
          </a:p>
          <a:p>
            <a:r>
              <a:rPr lang="en-US" dirty="0" smtClean="0"/>
              <a:t>Describe how are growth each nanowire.</a:t>
            </a:r>
          </a:p>
          <a:p>
            <a:endParaRPr lang="en-US" dirty="0" smtClean="0"/>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5473" y="3961530"/>
            <a:ext cx="1873214" cy="1873214"/>
          </a:xfrm>
          <a:prstGeom prst="rect">
            <a:avLst/>
          </a:prstGeom>
        </p:spPr>
      </p:pic>
    </p:spTree>
    <p:extLst>
      <p:ext uri="{BB962C8B-B14F-4D97-AF65-F5344CB8AC3E}">
        <p14:creationId xmlns:p14="http://schemas.microsoft.com/office/powerpoint/2010/main" val="23359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X-Ray Diffraction</a:t>
            </a:r>
            <a:r>
              <a:rPr lang="en-US" dirty="0"/>
              <a:t> (</a:t>
            </a:r>
            <a:r>
              <a:rPr lang="en-US" dirty="0" smtClean="0"/>
              <a:t>XRD)</a:t>
            </a:r>
            <a:endParaRPr lang="en-US" dirty="0"/>
          </a:p>
        </p:txBody>
      </p:sp>
      <p:sp>
        <p:nvSpPr>
          <p:cNvPr id="4" name="Marcador de contenido 3"/>
          <p:cNvSpPr>
            <a:spLocks noGrp="1"/>
          </p:cNvSpPr>
          <p:nvPr>
            <p:ph sz="half" idx="2"/>
          </p:nvPr>
        </p:nvSpPr>
        <p:spPr>
          <a:xfrm>
            <a:off x="3004457" y="2055217"/>
            <a:ext cx="5991497" cy="4232372"/>
          </a:xfrm>
        </p:spPr>
        <p:txBody>
          <a:bodyPr/>
          <a:lstStyle/>
          <a:p>
            <a:r>
              <a:rPr lang="en-US" dirty="0" smtClean="0"/>
              <a:t>Make sure that the elements of the sample are the ones desire.</a:t>
            </a:r>
            <a:endParaRPr lang="en-US" dirty="0"/>
          </a:p>
        </p:txBody>
      </p:sp>
      <p:pic>
        <p:nvPicPr>
          <p:cNvPr id="7" name="Imagen 6"/>
          <p:cNvPicPr>
            <a:picLocks noChangeAspect="1"/>
          </p:cNvPicPr>
          <p:nvPr/>
        </p:nvPicPr>
        <p:blipFill>
          <a:blip r:embed="rId2"/>
          <a:stretch>
            <a:fillRect/>
          </a:stretch>
        </p:blipFill>
        <p:spPr>
          <a:xfrm>
            <a:off x="3535273" y="2976927"/>
            <a:ext cx="4084727" cy="3427415"/>
          </a:xfrm>
          <a:prstGeom prst="rect">
            <a:avLst/>
          </a:prstGeom>
        </p:spPr>
      </p:pic>
    </p:spTree>
    <p:extLst>
      <p:ext uri="{BB962C8B-B14F-4D97-AF65-F5344CB8AC3E}">
        <p14:creationId xmlns:p14="http://schemas.microsoft.com/office/powerpoint/2010/main" val="410540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X-Ray Diffraction (XRD)</a:t>
            </a:r>
          </a:p>
        </p:txBody>
      </p:sp>
      <p:sp>
        <p:nvSpPr>
          <p:cNvPr id="7" name="Marcador de contenido 5"/>
          <p:cNvSpPr txBox="1">
            <a:spLocks/>
          </p:cNvSpPr>
          <p:nvPr/>
        </p:nvSpPr>
        <p:spPr>
          <a:xfrm>
            <a:off x="905143" y="4206586"/>
            <a:ext cx="4489704" cy="4065161"/>
          </a:xfrm>
          <a:prstGeom prst="rect">
            <a:avLst/>
          </a:prstGeom>
        </p:spPr>
        <p:txBody>
          <a:bodyPr/>
          <a:lstStyle>
            <a:lvl1pPr marL="228600" indent="-228600" algn="l" defTabSz="914400" rtl="0" eaLnBrk="1" latinLnBrk="0" hangingPunct="1">
              <a:lnSpc>
                <a:spcPct val="100000"/>
              </a:lnSpc>
              <a:spcBef>
                <a:spcPts val="1500"/>
              </a:spcBef>
              <a:buFont typeface="Wingdings" panose="05000000000000000000" pitchFamily="2" charset="2"/>
              <a:buChar char="§"/>
              <a:defRPr lang="es-ES"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lang="es-ES"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lang="es-ES"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9pPr>
          </a:lstStyle>
          <a:p>
            <a:pPr marL="0" indent="0" algn="ctr">
              <a:buFont typeface="Wingdings" panose="05000000000000000000" pitchFamily="2" charset="2"/>
              <a:buNone/>
            </a:pPr>
            <a:r>
              <a:rPr lang="en-US" dirty="0" smtClean="0"/>
              <a:t>WHY?</a:t>
            </a:r>
          </a:p>
          <a:p>
            <a:pPr algn="ctr"/>
            <a:r>
              <a:rPr lang="en-US" dirty="0" smtClean="0"/>
              <a:t>It is helpful to determine the composition of the samples.</a:t>
            </a:r>
          </a:p>
          <a:p>
            <a:endParaRPr lang="en-US" dirty="0"/>
          </a:p>
        </p:txBody>
      </p:sp>
      <p:sp>
        <p:nvSpPr>
          <p:cNvPr id="8" name="Marcador de contenido 6"/>
          <p:cNvSpPr txBox="1">
            <a:spLocks/>
          </p:cNvSpPr>
          <p:nvPr/>
        </p:nvSpPr>
        <p:spPr>
          <a:xfrm>
            <a:off x="6415368" y="2194560"/>
            <a:ext cx="4493424" cy="3986784"/>
          </a:xfrm>
          <a:prstGeom prst="rect">
            <a:avLst/>
          </a:prstGeom>
        </p:spPr>
        <p:txBody>
          <a:bodyPr/>
          <a:lstStyle>
            <a:lvl1pPr marL="228600" indent="-228600" algn="l" defTabSz="914400" rtl="0" eaLnBrk="1" latinLnBrk="0" hangingPunct="1">
              <a:lnSpc>
                <a:spcPct val="100000"/>
              </a:lnSpc>
              <a:spcBef>
                <a:spcPts val="1500"/>
              </a:spcBef>
              <a:buFont typeface="Wingdings" panose="05000000000000000000" pitchFamily="2" charset="2"/>
              <a:buChar char="§"/>
              <a:defRPr lang="es-ES"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lang="es-ES"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lang="es-ES"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lang="es-ES" sz="1600" kern="1200">
                <a:solidFill>
                  <a:schemeClr val="tx1"/>
                </a:solidFill>
                <a:latin typeface="+mn-lt"/>
                <a:ea typeface="+mn-ea"/>
                <a:cs typeface="+mn-cs"/>
              </a:defRPr>
            </a:lvl9pPr>
          </a:lstStyle>
          <a:p>
            <a:pPr marL="0" indent="0" algn="ctr">
              <a:buFont typeface="Wingdings" panose="05000000000000000000" pitchFamily="2" charset="2"/>
              <a:buNone/>
            </a:pPr>
            <a:r>
              <a:rPr lang="en-US" dirty="0" smtClean="0"/>
              <a:t>Actions to take</a:t>
            </a:r>
          </a:p>
          <a:p>
            <a:r>
              <a:rPr lang="en-US" dirty="0" smtClean="0"/>
              <a:t>Determine if there are not any element that we do not want to have.</a:t>
            </a: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1538" y="2299064"/>
            <a:ext cx="1436914" cy="1436914"/>
          </a:xfrm>
          <a:prstGeom prst="rect">
            <a:avLst/>
          </a:prstGeom>
        </p:spPr>
      </p:pic>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934" y="4284618"/>
            <a:ext cx="1495392" cy="1495392"/>
          </a:xfrm>
          <a:prstGeom prst="rect">
            <a:avLst/>
          </a:prstGeom>
        </p:spPr>
      </p:pic>
    </p:spTree>
    <p:extLst>
      <p:ext uri="{BB962C8B-B14F-4D97-AF65-F5344CB8AC3E}">
        <p14:creationId xmlns:p14="http://schemas.microsoft.com/office/powerpoint/2010/main" val="31518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ción 16 x 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ducation_16x9.potx" id="{AA5F22BC-61EA-4F01-AB22-75117871E196}" vid="{BD0EB374-1DDC-4F15-88A9-D386288C58A6}"/>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1008</Words>
  <Application>Microsoft Office PowerPoint</Application>
  <PresentationFormat>Panorámica</PresentationFormat>
  <Paragraphs>89</Paragraphs>
  <Slides>15</Slides>
  <Notes>1</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15</vt:i4>
      </vt:variant>
    </vt:vector>
  </HeadingPairs>
  <TitlesOfParts>
    <vt:vector size="18" baseType="lpstr">
      <vt:lpstr>Calibri</vt:lpstr>
      <vt:lpstr>Wingdings</vt:lpstr>
      <vt:lpstr>Educación 16 x 9</vt:lpstr>
      <vt:lpstr>Processing and characterization of micro-nanostructured films of CdS and its application in photovoltaic devices</vt:lpstr>
      <vt:lpstr>Introduction</vt:lpstr>
      <vt:lpstr>Characterization methods </vt:lpstr>
      <vt:lpstr>Scanning Electron Microscope (SEM)</vt:lpstr>
      <vt:lpstr>Scanning Electron Microscope (SEM)</vt:lpstr>
      <vt:lpstr>Transmission Electron Microscope (TEM)</vt:lpstr>
      <vt:lpstr>Transmission Electron Microscope (TEM)</vt:lpstr>
      <vt:lpstr>X-Ray Diffraction (XRD)</vt:lpstr>
      <vt:lpstr>X-Ray Diffraction (XRD)</vt:lpstr>
      <vt:lpstr>Raman</vt:lpstr>
      <vt:lpstr>Raman</vt:lpstr>
      <vt:lpstr>Photoluminescence (PL)</vt:lpstr>
      <vt:lpstr>Photoluminescence (PL)</vt:lpstr>
      <vt:lpstr>Conclusion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2014-01-14T13:57:02Z</dcterms:created>
  <dcterms:modified xsi:type="dcterms:W3CDTF">2019-04-25T20:32:46Z</dcterms:modified>
</cp:coreProperties>
</file>